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690" r:id="rId2"/>
  </p:sldMasterIdLst>
  <p:notesMasterIdLst>
    <p:notesMasterId r:id="rId70"/>
  </p:notesMasterIdLst>
  <p:sldIdLst>
    <p:sldId id="257" r:id="rId3"/>
    <p:sldId id="256" r:id="rId4"/>
    <p:sldId id="267" r:id="rId5"/>
    <p:sldId id="281" r:id="rId6"/>
    <p:sldId id="268" r:id="rId7"/>
    <p:sldId id="284" r:id="rId8"/>
    <p:sldId id="269" r:id="rId9"/>
    <p:sldId id="283" r:id="rId10"/>
    <p:sldId id="271" r:id="rId11"/>
    <p:sldId id="270" r:id="rId12"/>
    <p:sldId id="285" r:id="rId13"/>
    <p:sldId id="272" r:id="rId14"/>
    <p:sldId id="286" r:id="rId15"/>
    <p:sldId id="273" r:id="rId16"/>
    <p:sldId id="332" r:id="rId17"/>
    <p:sldId id="274" r:id="rId18"/>
    <p:sldId id="288" r:id="rId19"/>
    <p:sldId id="289" r:id="rId20"/>
    <p:sldId id="290" r:id="rId21"/>
    <p:sldId id="291" r:id="rId22"/>
    <p:sldId id="275" r:id="rId23"/>
    <p:sldId id="287" r:id="rId24"/>
    <p:sldId id="277" r:id="rId25"/>
    <p:sldId id="278" r:id="rId26"/>
    <p:sldId id="292" r:id="rId27"/>
    <p:sldId id="279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301" r:id="rId37"/>
    <p:sldId id="302" r:id="rId38"/>
    <p:sldId id="309" r:id="rId39"/>
    <p:sldId id="303" r:id="rId40"/>
    <p:sldId id="304" r:id="rId41"/>
    <p:sldId id="306" r:id="rId42"/>
    <p:sldId id="305" r:id="rId43"/>
    <p:sldId id="307" r:id="rId44"/>
    <p:sldId id="308" r:id="rId45"/>
    <p:sldId id="310" r:id="rId46"/>
    <p:sldId id="311" r:id="rId47"/>
    <p:sldId id="312" r:id="rId48"/>
    <p:sldId id="314" r:id="rId49"/>
    <p:sldId id="315" r:id="rId50"/>
    <p:sldId id="317" r:id="rId51"/>
    <p:sldId id="313" r:id="rId52"/>
    <p:sldId id="316" r:id="rId53"/>
    <p:sldId id="318" r:id="rId54"/>
    <p:sldId id="319" r:id="rId55"/>
    <p:sldId id="320" r:id="rId56"/>
    <p:sldId id="321" r:id="rId57"/>
    <p:sldId id="322" r:id="rId58"/>
    <p:sldId id="323" r:id="rId59"/>
    <p:sldId id="324" r:id="rId60"/>
    <p:sldId id="325" r:id="rId61"/>
    <p:sldId id="326" r:id="rId62"/>
    <p:sldId id="327" r:id="rId63"/>
    <p:sldId id="330" r:id="rId64"/>
    <p:sldId id="331" r:id="rId65"/>
    <p:sldId id="328" r:id="rId66"/>
    <p:sldId id="329" r:id="rId67"/>
    <p:sldId id="333" r:id="rId68"/>
    <p:sldId id="334" r:id="rId6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G:\EECT%20101-50C\03-18-15%20Lab%20%239%20-%20Filters%20Lab\Filters%20Lab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1"/>
                </a:solidFill>
              </a:rPr>
              <a:t>V-out at Different Frequencies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9525" cap="flat" cmpd="sng" algn="ctr">
              <a:solidFill>
                <a:srgbClr val="C00000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rgbClr val="C00000"/>
                </a:solidFill>
                <a:round/>
              </a:ln>
              <a:effectLst/>
            </c:spPr>
          </c:marker>
          <c:xVal>
            <c:numRef>
              <c:f>Sheet1!$E$2:$E$38</c:f>
              <c:numCache>
                <c:formatCode>General</c:formatCode>
                <c:ptCount val="37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  <c:pt idx="5">
                  <c:v>60</c:v>
                </c:pt>
                <c:pt idx="6">
                  <c:v>70</c:v>
                </c:pt>
                <c:pt idx="7">
                  <c:v>80</c:v>
                </c:pt>
                <c:pt idx="8">
                  <c:v>90</c:v>
                </c:pt>
                <c:pt idx="9">
                  <c:v>100</c:v>
                </c:pt>
                <c:pt idx="10">
                  <c:v>200</c:v>
                </c:pt>
                <c:pt idx="11">
                  <c:v>300</c:v>
                </c:pt>
                <c:pt idx="12">
                  <c:v>400</c:v>
                </c:pt>
                <c:pt idx="13">
                  <c:v>500</c:v>
                </c:pt>
                <c:pt idx="14">
                  <c:v>600</c:v>
                </c:pt>
                <c:pt idx="15">
                  <c:v>700</c:v>
                </c:pt>
                <c:pt idx="16">
                  <c:v>800</c:v>
                </c:pt>
                <c:pt idx="17">
                  <c:v>900</c:v>
                </c:pt>
                <c:pt idx="18" formatCode="#,##0">
                  <c:v>1000</c:v>
                </c:pt>
                <c:pt idx="19" formatCode="#,##0">
                  <c:v>2000</c:v>
                </c:pt>
                <c:pt idx="20" formatCode="#,##0">
                  <c:v>3000</c:v>
                </c:pt>
                <c:pt idx="21" formatCode="#,##0">
                  <c:v>4000</c:v>
                </c:pt>
                <c:pt idx="22" formatCode="#,##0">
                  <c:v>5000</c:v>
                </c:pt>
                <c:pt idx="23" formatCode="#,##0">
                  <c:v>6000</c:v>
                </c:pt>
                <c:pt idx="24" formatCode="#,##0">
                  <c:v>7000</c:v>
                </c:pt>
                <c:pt idx="25" formatCode="#,##0">
                  <c:v>8000</c:v>
                </c:pt>
                <c:pt idx="26" formatCode="#,##0">
                  <c:v>9000</c:v>
                </c:pt>
                <c:pt idx="27" formatCode="#,##0">
                  <c:v>10000</c:v>
                </c:pt>
                <c:pt idx="28" formatCode="#,##0">
                  <c:v>20000</c:v>
                </c:pt>
                <c:pt idx="29" formatCode="#,##0">
                  <c:v>30000</c:v>
                </c:pt>
                <c:pt idx="30" formatCode="#,##0">
                  <c:v>40000</c:v>
                </c:pt>
                <c:pt idx="31" formatCode="#,##0">
                  <c:v>50000</c:v>
                </c:pt>
                <c:pt idx="32" formatCode="#,##0">
                  <c:v>60000</c:v>
                </c:pt>
                <c:pt idx="33" formatCode="#,##0">
                  <c:v>70000</c:v>
                </c:pt>
                <c:pt idx="34" formatCode="#,##0">
                  <c:v>80000</c:v>
                </c:pt>
                <c:pt idx="35" formatCode="#,##0">
                  <c:v>90000</c:v>
                </c:pt>
                <c:pt idx="36" formatCode="#,##0">
                  <c:v>100000</c:v>
                </c:pt>
              </c:numCache>
            </c:numRef>
          </c:xVal>
          <c:yVal>
            <c:numRef>
              <c:f>Sheet1!$H$2:$H$38</c:f>
              <c:numCache>
                <c:formatCode>General</c:formatCode>
                <c:ptCount val="37"/>
                <c:pt idx="0">
                  <c:v>820</c:v>
                </c:pt>
                <c:pt idx="1">
                  <c:v>940</c:v>
                </c:pt>
                <c:pt idx="2">
                  <c:v>970</c:v>
                </c:pt>
                <c:pt idx="3">
                  <c:v>980</c:v>
                </c:pt>
                <c:pt idx="4">
                  <c:v>980</c:v>
                </c:pt>
                <c:pt idx="5">
                  <c:v>980</c:v>
                </c:pt>
                <c:pt idx="6">
                  <c:v>980</c:v>
                </c:pt>
                <c:pt idx="7">
                  <c:v>980</c:v>
                </c:pt>
                <c:pt idx="8">
                  <c:v>960</c:v>
                </c:pt>
                <c:pt idx="9">
                  <c:v>950</c:v>
                </c:pt>
                <c:pt idx="10">
                  <c:v>880</c:v>
                </c:pt>
                <c:pt idx="11">
                  <c:v>760</c:v>
                </c:pt>
                <c:pt idx="12">
                  <c:v>660</c:v>
                </c:pt>
                <c:pt idx="13">
                  <c:v>580</c:v>
                </c:pt>
                <c:pt idx="14">
                  <c:v>520</c:v>
                </c:pt>
                <c:pt idx="15">
                  <c:v>450</c:v>
                </c:pt>
                <c:pt idx="16">
                  <c:v>410</c:v>
                </c:pt>
                <c:pt idx="17">
                  <c:v>380</c:v>
                </c:pt>
                <c:pt idx="18">
                  <c:v>312</c:v>
                </c:pt>
                <c:pt idx="19">
                  <c:v>164</c:v>
                </c:pt>
                <c:pt idx="20">
                  <c:v>112</c:v>
                </c:pt>
                <c:pt idx="21">
                  <c:v>86</c:v>
                </c:pt>
                <c:pt idx="22">
                  <c:v>66.400000000000006</c:v>
                </c:pt>
                <c:pt idx="23">
                  <c:v>56</c:v>
                </c:pt>
                <c:pt idx="24">
                  <c:v>48</c:v>
                </c:pt>
                <c:pt idx="25">
                  <c:v>40.4</c:v>
                </c:pt>
                <c:pt idx="26">
                  <c:v>36</c:v>
                </c:pt>
                <c:pt idx="27">
                  <c:v>32</c:v>
                </c:pt>
                <c:pt idx="28">
                  <c:v>16.8</c:v>
                </c:pt>
                <c:pt idx="29">
                  <c:v>11.8</c:v>
                </c:pt>
                <c:pt idx="30">
                  <c:v>9.6999999999999993</c:v>
                </c:pt>
                <c:pt idx="31">
                  <c:v>7.8</c:v>
                </c:pt>
                <c:pt idx="32">
                  <c:v>7</c:v>
                </c:pt>
                <c:pt idx="33">
                  <c:v>6</c:v>
                </c:pt>
                <c:pt idx="34">
                  <c:v>5.5</c:v>
                </c:pt>
                <c:pt idx="35">
                  <c:v>5</c:v>
                </c:pt>
                <c:pt idx="36">
                  <c:v>4.8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5834728"/>
        <c:axId val="165838944"/>
      </c:scatterChart>
      <c:valAx>
        <c:axId val="165834728"/>
        <c:scaling>
          <c:logBase val="10"/>
          <c:orientation val="minMax"/>
          <c:min val="10"/>
        </c:scaling>
        <c:delete val="0"/>
        <c:axPos val="b"/>
        <c:majorGridlines>
          <c:spPr>
            <a:ln w="12700" cap="flat" cmpd="sng" algn="ctr">
              <a:solidFill>
                <a:schemeClr val="tx1"/>
              </a:solidFill>
              <a:round/>
            </a:ln>
            <a:effectLst/>
          </c:spPr>
        </c:majorGridlines>
        <c:minorGridlines>
          <c:spPr>
            <a:ln w="12700" cap="flat" cmpd="sng" algn="ctr">
              <a:solidFill>
                <a:schemeClr val="tx1"/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Voltage Out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rnd">
            <a:solidFill>
              <a:schemeClr val="dk1">
                <a:lumMod val="20000"/>
                <a:lumOff val="8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838944"/>
        <c:crosses val="autoZero"/>
        <c:crossBetween val="midCat"/>
        <c:minorUnit val="100"/>
      </c:valAx>
      <c:valAx>
        <c:axId val="165838944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chemeClr val="tx1"/>
              </a:solidFill>
              <a:round/>
            </a:ln>
            <a:effectLst/>
          </c:spPr>
        </c:majorGridlines>
        <c:minorGridlines>
          <c:spPr>
            <a:ln w="12700" cap="flat" cmpd="sng" algn="ctr">
              <a:solidFill>
                <a:srgbClr val="0070C0"/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Frequency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rnd">
            <a:solidFill>
              <a:schemeClr val="dk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834728"/>
        <c:crosses val="autoZero"/>
        <c:crossBetween val="midCat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>
                <a:alpha val="0"/>
              </a:schemeClr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spc="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27AF89-96CD-4775-A43E-93A3CB32C3E6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2AC29A-ED7D-417D-BA51-34D6615B1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370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E77F7-4DE4-4561-8DAF-BE3D6FE92DA7}" type="datetime1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720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5408-62D0-4CE5-A508-78FD71C5ED58}" type="datetime1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720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A283C-D8B1-4044-9803-EFA291B1A334}" type="datetime1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826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AD4F4-DF0A-4365-B5DB-5E3AC673FF17}" type="datetime1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9451D-3B5E-4FB2-B7FC-116D0009F24C}" type="slidenum">
              <a:rPr lang="en-US" smtClean="0"/>
              <a:t>‹#›</a:t>
            </a:fld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433" y="15411"/>
            <a:ext cx="704850" cy="101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6437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08B09-8005-474A-898D-77A08E1FC92C}" type="datetime1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9451D-3B5E-4FB2-B7FC-116D0009F24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5334000" cy="6828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7837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online.ivytech.edu/bbcswebdav/pid-24889093-dt-content-rid-58475677_1/courses/EECT101-50C-C1-201430/EECT101-50C-C1-201430_ImportedContent_20150114121945/ee101_vids_inductors.htm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online.ivytech.edu/bbcswebdav/pid-24889078-dt-content-rid-58475683_1/courses/EECT101-50C-C1-201430/EECT101-50C-C1-201430_ImportedContent_20150114121945/ee101_vids_inst.htm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octronics.co.uk/555.htm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nicircuits.com/app/AN40-005.pdf" TargetMode="External"/><Relationship Id="rId2" Type="http://schemas.openxmlformats.org/officeDocument/2006/relationships/hyperlink" Target="http://whatis.techtarget.com/definition/electrostatic-discharge-ESD" TargetMode="Externa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10190" y="152400"/>
            <a:ext cx="369524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42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uhaus 93" panose="04030905020B02020C02" pitchFamily="82" charset="0"/>
              </a:rPr>
              <a:t>LAB</a:t>
            </a:r>
          </a:p>
          <a:p>
            <a:pPr algn="ctr"/>
            <a:r>
              <a:rPr lang="en-US" sz="5400" b="1" cap="none" spc="0" dirty="0" smtClean="0">
                <a:ln w="1905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42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uhaus 93" panose="04030905020B02020C02" pitchFamily="82" charset="0"/>
              </a:rPr>
              <a:t>NOTEBOOK</a:t>
            </a:r>
            <a:endParaRPr lang="en-US" sz="5400" b="1" cap="none" spc="0" dirty="0">
              <a:ln w="1905">
                <a:solidFill>
                  <a:srgbClr val="C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42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48850" y="2819400"/>
            <a:ext cx="341792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42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uhaus 93" panose="04030905020B02020C02" pitchFamily="82" charset="0"/>
              </a:rPr>
              <a:t>EECT 101-50C</a:t>
            </a:r>
          </a:p>
          <a:p>
            <a:pPr algn="ctr"/>
            <a:r>
              <a:rPr lang="en-US" sz="4000" b="1" dirty="0" smtClean="0">
                <a:ln w="1905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42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uhaus 93" panose="04030905020B02020C02" pitchFamily="82" charset="0"/>
              </a:rPr>
              <a:t>MR. TOTH</a:t>
            </a:r>
          </a:p>
          <a:p>
            <a:pPr algn="ctr"/>
            <a:r>
              <a:rPr lang="en-US" sz="4000" b="1" cap="none" spc="0" dirty="0" smtClean="0">
                <a:ln w="1905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42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uhaus 93" panose="04030905020B02020C02" pitchFamily="82" charset="0"/>
              </a:rPr>
              <a:t>SPRING 2015</a:t>
            </a:r>
            <a:endParaRPr lang="en-US" sz="4000" b="1" cap="none" spc="0" dirty="0">
              <a:ln w="1905">
                <a:solidFill>
                  <a:srgbClr val="C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42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08586" y="5105400"/>
            <a:ext cx="369844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905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42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uhaus 93" panose="04030905020B02020C02" pitchFamily="82" charset="0"/>
              </a:rPr>
              <a:t>BY:</a:t>
            </a:r>
          </a:p>
          <a:p>
            <a:pPr algn="ctr"/>
            <a:r>
              <a:rPr lang="en-US" sz="3600" b="1" cap="none" spc="0" dirty="0" smtClean="0">
                <a:ln w="1905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42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uhaus 93" panose="04030905020B02020C02" pitchFamily="82" charset="0"/>
              </a:rPr>
              <a:t>ALCIDES SEGOVIA</a:t>
            </a:r>
            <a:endParaRPr lang="en-US" sz="3600" b="1" cap="none" spc="0" dirty="0">
              <a:ln w="1905">
                <a:solidFill>
                  <a:srgbClr val="C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42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38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14400"/>
            <a:ext cx="2958574" cy="2209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5247" y="1997354"/>
            <a:ext cx="5486401" cy="33204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41186" y="3207014"/>
            <a:ext cx="3124200" cy="295857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68842" y="21771"/>
            <a:ext cx="29352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In Parallel</a:t>
            </a:r>
            <a:endParaRPr lang="en-US" sz="5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88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11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914400" y="84455"/>
            <a:ext cx="7772400" cy="147002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2 - Resistors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DMM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Ohm’s Law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0" y="1428872"/>
            <a:ext cx="5314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Summary and Conclusion</a:t>
            </a:r>
            <a:endParaRPr lang="en-US" sz="3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0200" y="2059400"/>
            <a:ext cx="70866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Summary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We learned </a:t>
            </a:r>
            <a:r>
              <a:rPr lang="en-US" sz="2000" dirty="0"/>
              <a:t>how to use a </a:t>
            </a:r>
            <a:r>
              <a:rPr lang="en-US" sz="2000" dirty="0" err="1"/>
              <a:t>Multimeter</a:t>
            </a:r>
            <a:r>
              <a:rPr lang="en-US" sz="2000" dirty="0"/>
              <a:t> to measure </a:t>
            </a:r>
            <a:r>
              <a:rPr lang="en-US" sz="2000" dirty="0" smtClean="0"/>
              <a:t>the resistance of a resistor. </a:t>
            </a:r>
            <a:endParaRPr lang="en-US" sz="2000" dirty="0"/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We measured </a:t>
            </a:r>
            <a:r>
              <a:rPr lang="en-US" sz="2000" dirty="0"/>
              <a:t>5 different </a:t>
            </a:r>
            <a:r>
              <a:rPr lang="en-US" sz="2000" dirty="0" smtClean="0"/>
              <a:t>resistors individually.</a:t>
            </a:r>
            <a:endParaRPr lang="en-US" sz="2000" dirty="0"/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We calculate the expected </a:t>
            </a:r>
            <a:r>
              <a:rPr lang="en-US" sz="2000" dirty="0"/>
              <a:t>value of </a:t>
            </a:r>
            <a:r>
              <a:rPr lang="en-US" sz="2000" dirty="0" smtClean="0"/>
              <a:t>the 5 </a:t>
            </a:r>
            <a:r>
              <a:rPr lang="en-US" sz="2000" dirty="0"/>
              <a:t>resistors in </a:t>
            </a:r>
            <a:r>
              <a:rPr lang="en-US" sz="2000" dirty="0" smtClean="0"/>
              <a:t>series, </a:t>
            </a:r>
            <a:r>
              <a:rPr lang="en-US" sz="2000" dirty="0"/>
              <a:t>and </a:t>
            </a:r>
            <a:r>
              <a:rPr lang="en-US" sz="2000" dirty="0" smtClean="0"/>
              <a:t>then in </a:t>
            </a:r>
            <a:r>
              <a:rPr lang="en-US" sz="2000" dirty="0"/>
              <a:t>parallel.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We put the 5 resistors </a:t>
            </a:r>
            <a:r>
              <a:rPr lang="en-US" sz="2000" dirty="0"/>
              <a:t>in series and then in parallel.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We measure </a:t>
            </a:r>
            <a:r>
              <a:rPr lang="en-US" sz="2000" dirty="0"/>
              <a:t>the </a:t>
            </a:r>
            <a:r>
              <a:rPr lang="en-US" sz="2000" dirty="0" smtClean="0"/>
              <a:t>currents in both.</a:t>
            </a:r>
            <a:endParaRPr lang="en-US" sz="2000" dirty="0"/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Compared the calculated value with measured value.</a:t>
            </a: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Conclusion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Current can be calculated.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Measured values were with-in the </a:t>
            </a:r>
            <a:r>
              <a:rPr lang="en-US" sz="2800" dirty="0" err="1" smtClean="0"/>
              <a:t>tolorence</a:t>
            </a:r>
            <a:r>
              <a:rPr lang="en-US" sz="2800" dirty="0"/>
              <a:t>.</a:t>
            </a:r>
            <a:endParaRPr lang="en-US" sz="2800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53002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52400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 3 - Resistors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Multisim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Ohm’s Law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39240" y="1524000"/>
            <a:ext cx="73152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Objective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400" dirty="0" smtClean="0"/>
              <a:t>Use Multisim to create 5 resistors in series and parallel.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400" dirty="0" smtClean="0"/>
              <a:t>Use </a:t>
            </a:r>
            <a:r>
              <a:rPr lang="en-US" sz="2400" dirty="0" err="1" smtClean="0"/>
              <a:t>Multimeter</a:t>
            </a:r>
            <a:r>
              <a:rPr lang="en-US" sz="2400" dirty="0" smtClean="0"/>
              <a:t> to measure resistance. 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400" dirty="0" smtClean="0"/>
              <a:t>Compare calculated in </a:t>
            </a:r>
            <a:r>
              <a:rPr lang="en-US" sz="2400" dirty="0" err="1" smtClean="0"/>
              <a:t>multisim</a:t>
            </a:r>
            <a:r>
              <a:rPr lang="en-US" sz="2400" dirty="0"/>
              <a:t> </a:t>
            </a:r>
            <a:r>
              <a:rPr lang="en-US" sz="2400" dirty="0" smtClean="0"/>
              <a:t>with measured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Equipment and Material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err="1" smtClean="0"/>
              <a:t>Multimeter</a:t>
            </a:r>
            <a:endParaRPr lang="en-US" sz="2000" dirty="0" smtClean="0"/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Multisim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Resistors: 330</a:t>
            </a:r>
            <a:r>
              <a:rPr lang="el-GR" sz="2000" dirty="0" smtClean="0"/>
              <a:t>Ω</a:t>
            </a:r>
            <a:r>
              <a:rPr lang="en-US" sz="2000" dirty="0" smtClean="0"/>
              <a:t>, 820</a:t>
            </a:r>
            <a:r>
              <a:rPr lang="el-GR" sz="2000" dirty="0" smtClean="0"/>
              <a:t>Ω</a:t>
            </a:r>
            <a:r>
              <a:rPr lang="en-US" sz="2000" dirty="0" smtClean="0"/>
              <a:t>, 2.2k</a:t>
            </a:r>
            <a:r>
              <a:rPr lang="el-GR" sz="2000" dirty="0" smtClean="0"/>
              <a:t>Ω</a:t>
            </a:r>
            <a:r>
              <a:rPr lang="en-US" sz="2000" dirty="0" smtClean="0"/>
              <a:t>, 4.7 k</a:t>
            </a:r>
            <a:r>
              <a:rPr lang="el-GR" sz="2000" dirty="0"/>
              <a:t> </a:t>
            </a:r>
            <a:r>
              <a:rPr lang="el-GR" sz="2000" dirty="0" smtClean="0"/>
              <a:t>Ω</a:t>
            </a:r>
            <a:r>
              <a:rPr lang="en-US" sz="2000" dirty="0" smtClean="0"/>
              <a:t>, and 1.0 k</a:t>
            </a:r>
            <a:r>
              <a:rPr lang="el-GR" sz="2000" dirty="0" smtClean="0"/>
              <a:t>Ω</a:t>
            </a:r>
            <a:endParaRPr lang="en-US" sz="20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Research and </a:t>
            </a:r>
            <a:r>
              <a:rPr lang="en-US" sz="2800" b="1" dirty="0" smtClean="0"/>
              <a:t>Information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Review Ohm’s law power point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Watch Multisim videos in blackboard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86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13</a:t>
            </a:fld>
            <a:endParaRPr lang="en-US"/>
          </a:p>
        </p:txBody>
      </p:sp>
      <p:pic>
        <p:nvPicPr>
          <p:cNvPr id="3074" name="Picture 2" descr="G:\EECT 101-50C\01-28-15 Lab #3 - Resistors in Multisim\IMG_13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24902" y="1032698"/>
            <a:ext cx="4800598" cy="654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38200" y="152400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 3 - Resistors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Multisim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Ohm’s Law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17000" y="1796143"/>
            <a:ext cx="4416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C000"/>
                </a:solidFill>
              </a:rPr>
              <a:t>Different Resistor Set-ups</a:t>
            </a:r>
            <a:endParaRPr lang="en-US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74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9699" y="1295400"/>
            <a:ext cx="6629401" cy="990600"/>
          </a:xfrm>
        </p:spPr>
        <p:txBody>
          <a:bodyPr/>
          <a:lstStyle/>
          <a:p>
            <a:r>
              <a:rPr lang="en-US" dirty="0" smtClean="0"/>
              <a:t>Multisim vs Measured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1044" y="2765556"/>
            <a:ext cx="4692912" cy="327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30543" y="2651255"/>
            <a:ext cx="4692911" cy="350519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14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8200" y="1524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 3 - Resistors,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Multisim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Ohm’s Law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17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15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838200" y="152400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 3 - Resistors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Multisim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Ohm’s Law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0" y="1428872"/>
            <a:ext cx="5314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Summary and Conclusion</a:t>
            </a:r>
            <a:endParaRPr lang="en-US" sz="3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0200" y="2059400"/>
            <a:ext cx="70866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Summary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Learned Ohm’s Law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Resistors were tested to see if the were within tolerance.</a:t>
            </a: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Conclusion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Current can be calculated.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Measured values were with-in the </a:t>
            </a:r>
            <a:r>
              <a:rPr lang="en-US" sz="2800" dirty="0" err="1" smtClean="0"/>
              <a:t>tolorence</a:t>
            </a:r>
            <a:r>
              <a:rPr lang="en-US" sz="2800" dirty="0"/>
              <a:t>.</a:t>
            </a:r>
            <a:endParaRPr lang="en-US" sz="2800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b="1" dirty="0"/>
          </a:p>
        </p:txBody>
      </p:sp>
      <p:pic>
        <p:nvPicPr>
          <p:cNvPr id="8" name="Content Placeholder 7" descr="imag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2" y="5156631"/>
            <a:ext cx="2403475" cy="1564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2542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0"/>
            <a:ext cx="7772400" cy="147002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Test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Equipment Basics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39240" y="1371600"/>
            <a:ext cx="745236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Objective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400" dirty="0" smtClean="0"/>
              <a:t>Use the Function Generator to provide different measurements.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400" dirty="0" smtClean="0"/>
              <a:t>Use Oscilloscope to verify the output.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Equipment and Material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Function Generator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Oscilloscope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DMM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Research and </a:t>
            </a:r>
            <a:r>
              <a:rPr lang="en-US" sz="2800" b="1" dirty="0" smtClean="0"/>
              <a:t>Information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dirty="0"/>
              <a:t>Watched videos on how to use the Function Generator and </a:t>
            </a:r>
            <a:r>
              <a:rPr lang="en-US" sz="2800" dirty="0" err="1"/>
              <a:t>Ocilloscope</a:t>
            </a:r>
            <a:r>
              <a:rPr lang="en-US" sz="2800" dirty="0"/>
              <a:t> in </a:t>
            </a:r>
            <a:r>
              <a:rPr lang="en-US" dirty="0"/>
              <a:t>https://</a:t>
            </a:r>
            <a:r>
              <a:rPr lang="en-US" dirty="0" smtClean="0"/>
              <a:t>online.ivytech.edu/bbcswebdav/pid-24889087-dt-content-rid-58475674_1/courses/EECT101-50C-C1-201430/EECT101-50C-C1-201430_ImportedContent_20150114121945/ee101_vids_oscilloscope.htm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55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17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838200" y="0"/>
            <a:ext cx="7772400" cy="147002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Test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Equipment Basics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81400" y="1425714"/>
            <a:ext cx="22429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000" b="1" u="sng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4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Set-up</a:t>
            </a:r>
            <a:endParaRPr lang="en-US" sz="4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2856502"/>
              </p:ext>
            </p:extLst>
          </p:nvPr>
        </p:nvGraphicFramePr>
        <p:xfrm>
          <a:off x="1676400" y="2438400"/>
          <a:ext cx="7086599" cy="38423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6266"/>
                <a:gridCol w="743512"/>
                <a:gridCol w="743512"/>
                <a:gridCol w="1277912"/>
                <a:gridCol w="743512"/>
                <a:gridCol w="743512"/>
                <a:gridCol w="743512"/>
                <a:gridCol w="743512"/>
                <a:gridCol w="991349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1.a.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7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Set up the Function Generator to provide a 100Hz sine wave at 1V P-P.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Record the settings of the Function Generator.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7876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8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Frequency button = 100, Sine wave pushed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876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8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Nobs pushed in: DUTY, CMOS, OFFSET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876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8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Pulled out: Ampl to about the 11'o clock mark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1.b.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8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Use an Oscilloscope to verify the output of the function generator.  Record the settings of the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Oscilloscope.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(Horiz scale  X # of divisions = period.  Vert scale X # of div = amplitude)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876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8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Period (Horizontal): 4 divisions x 2.5 ms = 10ms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876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8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Amplitude (Vertical): 1 division x 1 volt = 1V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1.c.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Measure the following: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Units: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7876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a.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Period of the sine wave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7876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b.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Amplitude of the sine wave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Vrms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7876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c.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Rise time of the sine wave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7876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d.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Fall time of the sine wave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>
                          <a:effectLst/>
                        </a:rPr>
                        <a:t>ms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848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18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838200" y="0"/>
            <a:ext cx="7772400" cy="147002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Test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Equipment Basics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81400" y="1425714"/>
            <a:ext cx="23775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 u="sng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4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Set-up</a:t>
            </a:r>
            <a:endParaRPr lang="en-US" sz="4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6624826"/>
              </p:ext>
            </p:extLst>
          </p:nvPr>
        </p:nvGraphicFramePr>
        <p:xfrm>
          <a:off x="1676400" y="2148840"/>
          <a:ext cx="7162802" cy="43999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0294"/>
                <a:gridCol w="751918"/>
                <a:gridCol w="751918"/>
                <a:gridCol w="1292359"/>
                <a:gridCol w="751918"/>
                <a:gridCol w="751918"/>
                <a:gridCol w="751918"/>
                <a:gridCol w="751918"/>
                <a:gridCol w="998641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2.a.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8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Set up the Function Generator to provide a 1KHz square wave at 5V P-P, 50% duty cycle.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Record the settings of the Function Generator.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7876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8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Frequency button = 1k, square wave pushed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876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8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Nobs pushed in: DUTY, CMOS, OFFSET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876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8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Pulled out: Ampl to about the 9'o clock mark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2.b.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8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Use an Oscilloscope to verify the output of the function generator.  Record the settings of the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Oscilloscope.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(Horiz scale  X # of divisions = period.  Vert scale X # of div = amplitude)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876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8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Period (Horizontal): 4 divisions x 250 µs = 1ms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876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8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Amplitude (Vertical): 1 division x 5 v = 5V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876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8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Pulse (Horizontal): period x 50% duty cycle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2.c.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Measure the following: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Units: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7876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a.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Period of the square wave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7876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b.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Pulse width of the square wave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µs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7876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c.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Amplitude of the square wave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7876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d.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Rise time of the square wave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7876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e.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Fall time of the square wave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ns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290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19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838200" y="0"/>
            <a:ext cx="7772400" cy="147002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Test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Equipment Basics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81400" y="1425714"/>
            <a:ext cx="23391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b="1" u="sng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sz="4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Set-up</a:t>
            </a:r>
            <a:endParaRPr lang="en-US" sz="4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4654624"/>
              </p:ext>
            </p:extLst>
          </p:nvPr>
        </p:nvGraphicFramePr>
        <p:xfrm>
          <a:off x="1524000" y="2286000"/>
          <a:ext cx="6934197" cy="42094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8795"/>
                <a:gridCol w="727920"/>
                <a:gridCol w="727920"/>
                <a:gridCol w="1251113"/>
                <a:gridCol w="727920"/>
                <a:gridCol w="727920"/>
                <a:gridCol w="727920"/>
                <a:gridCol w="727920"/>
                <a:gridCol w="966769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3.a.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8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Change the square wave to an 80/20 duty cycle.  Record the settings of the Function Generator.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876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8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Frequency button = 1k, square wave pushed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876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8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Nobs pushed in: CMOS, OFFSET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876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8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Pulled out: Ampl to about the 9'o clock mark, DUTY to about the 4'o clock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3.b.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8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Use an Oscilloscope to verify the output of the function generator.  Record the settings of the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Oscilloscope.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(Horiz scale  X # of divisions = period.  Vert scale X # of div = amplitude)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876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8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Period (Horizontal): 4 divisions x 250 µs = 1ms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876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8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Amplitude (Vertical): 2.5 division x 2 v = 5V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876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8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Pulse (Horizontal): period x 80/20 duty cycle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3.c.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Measure the following: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Units: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7876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a.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Period of the square wave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7876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b.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Pulse width of the square wave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7876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c.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Amplitude of the square wave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7876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d.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Rise time of the square wave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7876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e.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Fall time of the square wave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ns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290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1200" y="914400"/>
            <a:ext cx="63246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–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Test Equipment Intro and Resistors 	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3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 2 –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Resistors, DMM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Ohm’s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Law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 3 –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Resistors, Multisim and Ohm’s Law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 4 – Test Equipment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Basics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15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 5 – Test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Equipment, Capacitors, and Inductors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 6 –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Learn to Solder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 7 –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CD-1 Checkout and 1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Solder Kit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 8 –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555 Timer Chip		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 9 – Filters					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 10 – Square Wave to Sine Wave			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 11 – Troubleshoot Home Electronics		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 12 –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Lissajous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Pattern	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 13 –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 to DC Power Supplies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 14 –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ESD			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 15 –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Test Old 0-30VC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61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 16 – Soldering					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1143000" y="13855"/>
            <a:ext cx="7772400" cy="67194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Labs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50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20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838200" y="0"/>
            <a:ext cx="7772400" cy="147002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Test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Equipment Basics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81400" y="1425714"/>
            <a:ext cx="2300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000" b="1" u="sng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4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Set-up</a:t>
            </a:r>
            <a:endParaRPr lang="en-US" sz="4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4902565"/>
              </p:ext>
            </p:extLst>
          </p:nvPr>
        </p:nvGraphicFramePr>
        <p:xfrm>
          <a:off x="1600201" y="2133600"/>
          <a:ext cx="6629402" cy="45259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3464"/>
                <a:gridCol w="695924"/>
                <a:gridCol w="695924"/>
                <a:gridCol w="1196120"/>
                <a:gridCol w="695924"/>
                <a:gridCol w="695924"/>
                <a:gridCol w="695924"/>
                <a:gridCol w="695924"/>
                <a:gridCol w="924274"/>
              </a:tblGrid>
              <a:tr h="34266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4.a.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 gridSpan="8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Change the square wave to a one-shot that is high for 10ms and off for the rest of the 1000ms period.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931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Record the settings of the Func Generator.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</a:tr>
              <a:tr h="27703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 gridSpan="8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Frequency button = 100 Hz, Reading 9.95 Hz,  square wave pushed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703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 gridSpan="8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Nobs pushed in: CMOS, OFFSET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703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 gridSpan="8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Pulled out: Ampl to about the 9'o clock mark, DUTY to about the 7'o clock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931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</a:tr>
              <a:tr h="18931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4.b.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 gridSpan="8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Use an Oscilloscope to verify the output of the function generator.  Record the settings of the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931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Oscilloscope.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</a:tr>
              <a:tr h="27703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 gridSpan="8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Period (Horizontal): 1.4 divisions x 10.0 ms = 14ms ( Reached limitation on Function generator)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703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 gridSpan="8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Amplitude (Vertical): 4.8 division x 1 v = 4.8V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703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 gridSpan="8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Pulse (Horizontal): period x 80/20 duty cycle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931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</a:tr>
              <a:tr h="18931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4.c.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Measure the following: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Units: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</a:tr>
              <a:tr h="27703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a.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Period of the square wave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</a:tr>
              <a:tr h="27703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b.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Pulse width of the square wave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</a:tr>
              <a:tr h="27703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c.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Amplitude of the square wave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</a:tr>
              <a:tr h="27703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d.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Rise time of the square wave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</a:tr>
              <a:tr h="27703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e.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Fall time of the square wave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>
                          <a:effectLst/>
                        </a:rPr>
                        <a:t>ms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66" marR="9466" marT="9466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176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52400"/>
            <a:ext cx="7772400" cy="822960"/>
          </a:xfrm>
        </p:spPr>
        <p:txBody>
          <a:bodyPr/>
          <a:lstStyle/>
          <a:p>
            <a:r>
              <a:rPr lang="en-US" dirty="0" smtClean="0"/>
              <a:t>Lab 4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984250"/>
            <a:ext cx="3733800" cy="2673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984250"/>
            <a:ext cx="3868881" cy="2673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" y="3773076"/>
            <a:ext cx="7755081" cy="293252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1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22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0" y="1428872"/>
            <a:ext cx="5314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Summary and Conclusion</a:t>
            </a:r>
            <a:endParaRPr lang="en-US" sz="3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0200" y="2059400"/>
            <a:ext cx="70866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Summary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/>
              <a:t>Use the Function Generator to provide </a:t>
            </a:r>
            <a:r>
              <a:rPr lang="en-US" sz="2000" dirty="0" smtClean="0"/>
              <a:t>4 different waves to measurements</a:t>
            </a:r>
            <a:r>
              <a:rPr lang="en-US" sz="2000" dirty="0"/>
              <a:t>.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/>
              <a:t>Use Oscilloscope to verify the </a:t>
            </a:r>
            <a:r>
              <a:rPr lang="en-US" sz="2000" dirty="0" smtClean="0"/>
              <a:t>wave output.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Conclusion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/>
              <a:t>W</a:t>
            </a:r>
            <a:r>
              <a:rPr lang="en-US" sz="2000" dirty="0" smtClean="0"/>
              <a:t>e were able to measure the waves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Period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Amplitude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Rise/Fall</a:t>
            </a:r>
            <a:endParaRPr lang="en-US" sz="2000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838200" y="0"/>
            <a:ext cx="7772400" cy="147002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Test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Equipment Basics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69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5241"/>
            <a:ext cx="7772400" cy="129158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5 - Test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Equipment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Capacitors, and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Inductors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7800" y="1306824"/>
            <a:ext cx="7315200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Objective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Use the LCR meter to measure inductors and capacitors. Including hand-wound inductors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Measure:  4 Capacitors and 3 Standard Inductors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Measure 3 hand-wound Inductors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Equipment and Material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Capacitors: 4.7 pF, .0033 µF, .01 µF, and 4.7 µF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LCR Meter, Oscilloscope, Function Generator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Research and Information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/>
              <a:t>Watched videos on Inductors: </a:t>
            </a:r>
            <a:r>
              <a:rPr lang="en-US" sz="1400" dirty="0">
                <a:hlinkClick r:id="rId2"/>
              </a:rPr>
              <a:t>https://online.ivytech.edu/bbcswebdav/pid-24889093-dt-content-rid-58475677_1/courses/EECT101-50C-C1-201430/EECT101-50C-C1-201430_ImportedContent_20150114121945/ee101_vids_inductors.htm</a:t>
            </a:r>
            <a:endParaRPr lang="en-US" sz="1400" dirty="0"/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/>
              <a:t>Watched videos on Capacitors: </a:t>
            </a:r>
            <a:r>
              <a:rPr lang="en-US" sz="1600" dirty="0"/>
              <a:t>https://online.ivytech.edu/bbcswebdav/pid-24889094-dt-content-rid-58475678_1/courses/EECT101-50C-C1-201430/EECT101-50C-C1-201430_ImportedContent_20150114121945/ee101_vids_capacitors.htm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endParaRPr lang="en-US" sz="2800" b="1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22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62" b="9864"/>
          <a:stretch/>
        </p:blipFill>
        <p:spPr>
          <a:xfrm>
            <a:off x="2286000" y="2667000"/>
            <a:ext cx="5410200" cy="195072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5372716"/>
              </p:ext>
            </p:extLst>
          </p:nvPr>
        </p:nvGraphicFramePr>
        <p:xfrm>
          <a:off x="1905000" y="4876800"/>
          <a:ext cx="6857997" cy="13684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6985"/>
                <a:gridCol w="676985"/>
                <a:gridCol w="1068366"/>
                <a:gridCol w="676985"/>
                <a:gridCol w="676985"/>
                <a:gridCol w="835653"/>
                <a:gridCol w="606465"/>
                <a:gridCol w="962588"/>
                <a:gridCol w="676985"/>
              </a:tblGrid>
              <a:tr h="19050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Measure the following: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Expected: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Measured: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78765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capacitors, </a:t>
                      </a:r>
                      <a:r>
                        <a:rPr lang="en-US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incl</a:t>
                      </a:r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that is electrolytic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pF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4.95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pF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78765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0.0033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µF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0.00329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µF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78765"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µF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0.0096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µF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78765"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µF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3.329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µF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24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295400" y="15240"/>
            <a:ext cx="70866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 5 - Test Equipment,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Capacitors, and Inductors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282940" y="1515745"/>
            <a:ext cx="34163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Capacitors</a:t>
            </a:r>
            <a:endParaRPr lang="en-US" sz="5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50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25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5325286"/>
              </p:ext>
            </p:extLst>
          </p:nvPr>
        </p:nvGraphicFramePr>
        <p:xfrm>
          <a:off x="1981200" y="4114800"/>
          <a:ext cx="6172201" cy="10267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287"/>
                <a:gridCol w="609287"/>
                <a:gridCol w="961530"/>
                <a:gridCol w="609287"/>
                <a:gridCol w="609287"/>
                <a:gridCol w="752088"/>
                <a:gridCol w="545819"/>
                <a:gridCol w="866329"/>
                <a:gridCol w="609287"/>
              </a:tblGrid>
              <a:tr h="19050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Measure the following: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Expected: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Measured: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7876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a.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3 inductors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µH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107.76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µH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7876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20.64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78765"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97.3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>
                          <a:effectLst/>
                        </a:rPr>
                        <a:t>mH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1295400" y="15240"/>
            <a:ext cx="70866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 5 - Test Equipment,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Capacitors, and Inductors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88881" y="1485265"/>
            <a:ext cx="63626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Hand-wound Inductors</a:t>
            </a:r>
            <a:endParaRPr lang="en-US" sz="4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99767" y="2773680"/>
            <a:ext cx="4466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Looked up the inductance value  for the rings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99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0"/>
            <a:ext cx="7772400" cy="147002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 6 – Learn to Solder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26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84960" y="1441132"/>
            <a:ext cx="73152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Objective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Learn how to Solder and unsolder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Equipment and Material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Soldering Iron. 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Wet Sponge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Angle Cutter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Pliers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Wires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Small proto board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Research and Information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/>
              <a:t>Watched videos on </a:t>
            </a:r>
            <a:r>
              <a:rPr lang="en-US" sz="2000" dirty="0" smtClean="0"/>
              <a:t>how to solder: 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1400" dirty="0" smtClean="0"/>
              <a:t>Soldering Techniques: Part 6, from  Ivy Tech Engineering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1400" dirty="0" smtClean="0"/>
              <a:t>How to solder &amp; unsolder review from YouTube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1400" dirty="0" smtClean="0"/>
              <a:t>Beginner, How to solder from YouTube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1400" dirty="0" smtClean="0"/>
              <a:t>Soldering Techniques  from YouTube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8008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1295400"/>
            <a:ext cx="6400800" cy="4876800"/>
          </a:xfrm>
        </p:spPr>
        <p:txBody>
          <a:bodyPr>
            <a:noAutofit/>
          </a:bodyPr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Solder on to a proto board: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4 Resistors of 2 different sizes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1 Electrolytic Capacitor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1 Signal diode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3 Rectifier Diodes of 2 different sizes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1 Inductor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1 Transistor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27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838200" y="-152400"/>
            <a:ext cx="7772400" cy="147002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 6 – Learn to Solder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5580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2514599"/>
            <a:ext cx="3655417" cy="38458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242" y="2514600"/>
            <a:ext cx="4317447" cy="384588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838200" y="-152400"/>
            <a:ext cx="7772400" cy="147002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 6 – Learn to Solder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0055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29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219200" y="215104"/>
            <a:ext cx="7239000" cy="735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 7-A – CD-1 Checkout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69720" y="1676400"/>
            <a:ext cx="73152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Objective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Identify all the different components in an old CMOS/TTL CD-1 board from the 80’s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Identify the two families of ICs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Equipment and Material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Eli – CMOS/TTL Designer, CD-1, Series# 40512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Research and Information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Review components from previous labs.</a:t>
            </a:r>
            <a:endParaRPr lang="en-US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1948231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4984" y="152400"/>
            <a:ext cx="7772400" cy="96882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Lab 1 - Test Equipment Intro</a:t>
            </a:r>
            <a:br>
              <a:rPr lang="en-US" dirty="0" smtClean="0"/>
            </a:br>
            <a:r>
              <a:rPr lang="en-US" dirty="0" smtClean="0"/>
              <a:t>and Resistors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0" y="2057400"/>
            <a:ext cx="73152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Objective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/>
              <a:t>Learn the test equipment. </a:t>
            </a:r>
            <a:endParaRPr lang="en-US" sz="2000" dirty="0" smtClean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Digital </a:t>
            </a:r>
            <a:r>
              <a:rPr lang="en-US" sz="2000" dirty="0" err="1"/>
              <a:t>Multimeter</a:t>
            </a:r>
            <a:r>
              <a:rPr lang="en-US" sz="2000" dirty="0"/>
              <a:t> (DMM)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Function Generator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Oscilloscope (a.k.a. scope)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Power Supply (fixed and programmable)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LCR </a:t>
            </a:r>
            <a:r>
              <a:rPr lang="en-US" sz="2000" dirty="0" smtClean="0"/>
              <a:t>Meter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Research and Information on Test Equipment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Watched videos on test equipment and how to use them</a:t>
            </a:r>
            <a:r>
              <a:rPr lang="en-US" sz="2000" dirty="0"/>
              <a:t>. </a:t>
            </a:r>
            <a:r>
              <a:rPr lang="en-US" sz="2000" dirty="0">
                <a:hlinkClick r:id="rId2"/>
              </a:rPr>
              <a:t>https://</a:t>
            </a:r>
            <a:r>
              <a:rPr lang="en-US" sz="2000" dirty="0" smtClean="0">
                <a:hlinkClick r:id="rId2"/>
              </a:rPr>
              <a:t>online.ivytech.edu/bbcswebdav/pid-24889078-dt-content-rid-58475683_1/courses/EECT101-50C-C1-201430/EECT101-50C-C1-201430_ImportedContent_20150114121945/ee101_vids_inst.htm</a:t>
            </a:r>
            <a:r>
              <a:rPr lang="en-US" sz="2000" dirty="0" smtClean="0"/>
              <a:t> </a:t>
            </a:r>
            <a:endParaRPr lang="en-US" sz="2000" dirty="0" smtClean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3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14400" y="1365069"/>
            <a:ext cx="7848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 smtClean="0"/>
              <a:t>Test Equipment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155640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30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219200" y="215104"/>
            <a:ext cx="7239000" cy="735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 7-A – CD-1 Checkout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279" y="1371600"/>
            <a:ext cx="3338122" cy="24932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79" y="1371600"/>
            <a:ext cx="3419021" cy="25537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0" y="4191000"/>
            <a:ext cx="4724400" cy="234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7934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31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219200" y="215104"/>
            <a:ext cx="7239000" cy="735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 7-A – CD-1 Checkout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00200" y="748486"/>
            <a:ext cx="70866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Resistors: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9 - 1000</a:t>
            </a:r>
            <a:r>
              <a:rPr lang="el-GR" sz="2800" dirty="0"/>
              <a:t>Ω</a:t>
            </a:r>
            <a:endParaRPr lang="en-US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4 - 150</a:t>
            </a:r>
            <a:r>
              <a:rPr lang="el-GR" sz="2800" dirty="0"/>
              <a:t> Ω</a:t>
            </a:r>
            <a:endParaRPr lang="en-US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1 - 75</a:t>
            </a:r>
            <a:r>
              <a:rPr lang="el-GR" sz="2800" dirty="0"/>
              <a:t> Ω</a:t>
            </a:r>
            <a:endParaRPr lang="en-US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1 - 2</a:t>
            </a:r>
            <a:r>
              <a:rPr lang="el-GR" sz="2800" dirty="0"/>
              <a:t> Ω</a:t>
            </a:r>
            <a:endParaRPr lang="en-US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1 – 4.7k</a:t>
            </a:r>
            <a:r>
              <a:rPr lang="el-GR" sz="2800" dirty="0"/>
              <a:t> Ω</a:t>
            </a:r>
            <a:endParaRPr lang="en-US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4 – 470k</a:t>
            </a:r>
            <a:r>
              <a:rPr lang="el-GR" sz="2800" dirty="0"/>
              <a:t> Ω</a:t>
            </a:r>
            <a:endParaRPr lang="en-US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1 - 47</a:t>
            </a:r>
            <a:r>
              <a:rPr lang="el-GR" sz="2800" dirty="0"/>
              <a:t> </a:t>
            </a:r>
            <a:r>
              <a:rPr lang="el-GR" sz="2800" dirty="0" smtClean="0"/>
              <a:t>Ω</a:t>
            </a: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Potentiometer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100k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Capacitor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Diodes (+)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Rectifier</a:t>
            </a:r>
          </a:p>
        </p:txBody>
      </p:sp>
    </p:spTree>
    <p:extLst>
      <p:ext uri="{BB962C8B-B14F-4D97-AF65-F5344CB8AC3E}">
        <p14:creationId xmlns:p14="http://schemas.microsoft.com/office/powerpoint/2010/main" val="25287936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32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219200" y="215104"/>
            <a:ext cx="7239000" cy="735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 7-B – First Solder Kit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0" y="950117"/>
            <a:ext cx="73152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Objective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Solder together a Flashing LED </a:t>
            </a:r>
            <a:r>
              <a:rPr lang="en-US" sz="2000" dirty="0" err="1" smtClean="0"/>
              <a:t>Vellman</a:t>
            </a:r>
            <a:r>
              <a:rPr lang="en-US" sz="2000" dirty="0" smtClean="0"/>
              <a:t> Kit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Equipment and Material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/>
              <a:t>Soldering Iron. 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/>
              <a:t>Wet Sponge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/>
              <a:t>Angle </a:t>
            </a:r>
            <a:r>
              <a:rPr lang="en-US" sz="2000" dirty="0" smtClean="0"/>
              <a:t>Cutter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err="1" smtClean="0"/>
              <a:t>Vellman</a:t>
            </a:r>
            <a:r>
              <a:rPr lang="en-US" sz="2000" dirty="0" smtClean="0"/>
              <a:t> Kit (MK102) with schematic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Resistors: 2 @ 1k</a:t>
            </a:r>
            <a:r>
              <a:rPr lang="el-GR" sz="2000" dirty="0" smtClean="0"/>
              <a:t>Ω</a:t>
            </a:r>
            <a:r>
              <a:rPr lang="en-US" sz="2000" dirty="0" smtClean="0"/>
              <a:t>, 2 @ 10K</a:t>
            </a:r>
            <a:r>
              <a:rPr lang="el-GR" sz="2000" dirty="0" smtClean="0"/>
              <a:t>Ω</a:t>
            </a:r>
            <a:endParaRPr lang="en-US" sz="2000" dirty="0" smtClean="0"/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Trimmers: 2 @ 250K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Transistors: 2 – BC547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Electrolytic Capacitors: 2 @ 10µF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LEDs: 2 – 5mm</a:t>
            </a: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Research and Information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Review components from previous labs.</a:t>
            </a:r>
            <a:endParaRPr lang="en-US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42940756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33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219200" y="215104"/>
            <a:ext cx="7239000" cy="735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 7-B – First Solder Kit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50682"/>
            <a:ext cx="3429000" cy="25611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981162"/>
            <a:ext cx="3388191" cy="25306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657600"/>
            <a:ext cx="3810000" cy="2845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657600"/>
            <a:ext cx="3733800" cy="278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3641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34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219200" y="215104"/>
            <a:ext cx="7239000" cy="735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 7-B – First Solder Kit</a:t>
            </a:r>
            <a:endParaRPr lang="en-US" dirty="0"/>
          </a:p>
        </p:txBody>
      </p:sp>
      <p:pic>
        <p:nvPicPr>
          <p:cNvPr id="2" name="IMG_1365(ipod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1200" y="1219200"/>
            <a:ext cx="6210300" cy="349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25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35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219200" y="215104"/>
            <a:ext cx="7239000" cy="735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 8 – 555 Timer Chip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0" y="950117"/>
            <a:ext cx="73152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Objective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Find formula to set frequency and calculate values needed for frequencies: 0.5Hz, 1Hz, and 2Hz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Verify frequencies with an oscilloscope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Learn about common cathode and common anode LEDs and why current limiting resistors are needed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Equipment and Material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endParaRPr lang="en-US" sz="2000" dirty="0" smtClean="0"/>
          </a:p>
          <a:p>
            <a:pPr marL="914400" lvl="1" indent="-45720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914400" lvl="1" indent="-457200">
              <a:buFont typeface="Wingdings" panose="05000000000000000000" pitchFamily="2" charset="2"/>
              <a:buChar char="Ø"/>
            </a:pPr>
            <a:endParaRPr lang="en-US" sz="2000" dirty="0" smtClean="0"/>
          </a:p>
          <a:p>
            <a:pPr marL="914400" lvl="1" indent="-45720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914400" lvl="1" indent="-457200">
              <a:buFont typeface="Wingdings" panose="05000000000000000000" pitchFamily="2" charset="2"/>
              <a:buChar char="Ø"/>
            </a:pPr>
            <a:endParaRPr lang="en-US" sz="2000" dirty="0" smtClean="0"/>
          </a:p>
          <a:p>
            <a:pPr lvl="1"/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Research and Information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555 Timer Chip </a:t>
            </a:r>
            <a:r>
              <a:rPr lang="en-US" sz="2000" dirty="0"/>
              <a:t>and formula at </a:t>
            </a:r>
            <a:r>
              <a:rPr lang="en-US" sz="2000" dirty="0">
                <a:hlinkClick r:id="rId2"/>
              </a:rPr>
              <a:t>http://</a:t>
            </a:r>
            <a:r>
              <a:rPr lang="en-US" sz="2000" dirty="0" smtClean="0">
                <a:hlinkClick r:id="rId2"/>
              </a:rPr>
              <a:t>www.doctronics.co.uk/555.htm</a:t>
            </a:r>
            <a:r>
              <a:rPr lang="en-US" sz="2000" dirty="0" smtClean="0"/>
              <a:t> </a:t>
            </a:r>
            <a:endParaRPr lang="en-US" sz="2800" b="1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1371600" y="3352800"/>
            <a:ext cx="7315200" cy="193899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DMM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Oscilloscope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Power Supply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LCR Meter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555 Timer Chip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endParaRPr lang="en-US" sz="2000" dirty="0" smtClean="0"/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/>
              <a:t>Solderless breadboard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/>
              <a:t>Resistors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/>
              <a:t>Capacitors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/>
              <a:t>LED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/>
              <a:t>Jumper wires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0028911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36</a:t>
            </a:fld>
            <a:endParaRPr lang="en-US"/>
          </a:p>
        </p:txBody>
      </p:sp>
      <p:pic>
        <p:nvPicPr>
          <p:cNvPr id="1026" name="Picture 2" descr="http://lizarum.com/assignments/physical_computing/images/basics/555pinou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95452"/>
            <a:ext cx="2743200" cy="235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886200"/>
            <a:ext cx="28003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1210691"/>
            <a:ext cx="2819400" cy="101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071" y="2373672"/>
            <a:ext cx="3654657" cy="969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219200" y="215104"/>
            <a:ext cx="7239000" cy="735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 8 – 555 Timer Chip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7944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37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219200" y="215104"/>
            <a:ext cx="7239000" cy="735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 8 – 555 Timer Chip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19600" y="5181600"/>
            <a:ext cx="1433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Measured </a:t>
            </a:r>
            <a:r>
              <a:rPr lang="en-US" dirty="0" err="1" smtClean="0"/>
              <a:t>Rb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87559" y="950117"/>
            <a:ext cx="3281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Calculated </a:t>
            </a:r>
            <a:r>
              <a:rPr lang="en-US" dirty="0" err="1" smtClean="0"/>
              <a:t>Rb</a:t>
            </a:r>
            <a:r>
              <a:rPr lang="en-US" dirty="0" smtClean="0"/>
              <a:t> for each frequency</a:t>
            </a:r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9852262"/>
              </p:ext>
            </p:extLst>
          </p:nvPr>
        </p:nvGraphicFramePr>
        <p:xfrm>
          <a:off x="2987559" y="1319449"/>
          <a:ext cx="3657600" cy="12115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190500">
                <a:tc gridSpan="3">
                  <a:txBody>
                    <a:bodyPr/>
                    <a:lstStyle/>
                    <a:p>
                      <a:pPr algn="l" fontAlgn="b"/>
                      <a:r>
                        <a:rPr lang="da-DK" sz="1100" u="none" strike="noStrike" dirty="0">
                          <a:effectLst/>
                        </a:rPr>
                        <a:t>F = 1.44/((RA + 2RB)*C)</a:t>
                      </a:r>
                      <a:endParaRPr lang="da-D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Duty Cycle = 1 - (RB/(RA + 2RB))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527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F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50.97%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5527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1.00E-05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5527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5.60E+03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5527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1.41E+05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7501714"/>
              </p:ext>
            </p:extLst>
          </p:nvPr>
        </p:nvGraphicFramePr>
        <p:xfrm>
          <a:off x="3018039" y="2667000"/>
          <a:ext cx="3657600" cy="12172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190500">
                <a:tc gridSpan="3">
                  <a:txBody>
                    <a:bodyPr/>
                    <a:lstStyle/>
                    <a:p>
                      <a:pPr algn="l" fontAlgn="b"/>
                      <a:r>
                        <a:rPr lang="da-DK" sz="1100" u="none" strike="noStrike" dirty="0">
                          <a:effectLst/>
                        </a:rPr>
                        <a:t>F = 1.44/((RA + 2RB)*C)</a:t>
                      </a:r>
                      <a:endParaRPr lang="da-D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Duty Cycle = 1 - (RB/(RA + 2RB))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F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51.94%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7876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1.00E-05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7876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5.60E+03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7876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6.92E+04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596405"/>
              </p:ext>
            </p:extLst>
          </p:nvPr>
        </p:nvGraphicFramePr>
        <p:xfrm>
          <a:off x="3048519" y="3962400"/>
          <a:ext cx="3657600" cy="10172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190500">
                <a:tc gridSpan="3">
                  <a:txBody>
                    <a:bodyPr/>
                    <a:lstStyle/>
                    <a:p>
                      <a:pPr algn="l" fontAlgn="b"/>
                      <a:r>
                        <a:rPr lang="da-DK" sz="1100" u="none" strike="noStrike">
                          <a:effectLst/>
                        </a:rPr>
                        <a:t>F = 1.44/((RA + 2RB)*C)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Duty Cycle = 1 - (RB/(RA + 2RB))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F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53.89%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1.00E-05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5.60E+03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5527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3.32E+04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9743539"/>
              </p:ext>
            </p:extLst>
          </p:nvPr>
        </p:nvGraphicFramePr>
        <p:xfrm>
          <a:off x="2057400" y="5550932"/>
          <a:ext cx="5562600" cy="7658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8905"/>
                <a:gridCol w="964099"/>
                <a:gridCol w="608905"/>
                <a:gridCol w="608905"/>
                <a:gridCol w="751617"/>
                <a:gridCol w="545477"/>
                <a:gridCol w="865787"/>
                <a:gridCol w="608905"/>
              </a:tblGrid>
              <a:tr h="25527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Ra =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5.6 K</a:t>
                      </a:r>
                      <a:r>
                        <a:rPr lang="el-GR" sz="1100" u="none" strike="noStrike">
                          <a:effectLst/>
                        </a:rPr>
                        <a:t>Ω</a:t>
                      </a:r>
                      <a:endParaRPr lang="el-G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Rb =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139 k</a:t>
                      </a:r>
                      <a:r>
                        <a:rPr lang="el-GR" sz="1100" u="none" strike="noStrike">
                          <a:effectLst/>
                        </a:rPr>
                        <a:t>Ω</a:t>
                      </a:r>
                      <a:endParaRPr lang="el-G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 =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10 µF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 =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0.49 Hz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5527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Ra =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5.6 K</a:t>
                      </a:r>
                      <a:r>
                        <a:rPr lang="el-GR" sz="1100" u="none" strike="noStrike">
                          <a:effectLst/>
                        </a:rPr>
                        <a:t>Ω</a:t>
                      </a:r>
                      <a:endParaRPr lang="el-G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Rb =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69 k</a:t>
                      </a:r>
                      <a:r>
                        <a:rPr lang="el-GR" sz="1100" u="none" strike="noStrike">
                          <a:effectLst/>
                        </a:rPr>
                        <a:t>Ω</a:t>
                      </a:r>
                      <a:endParaRPr lang="el-G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 =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10 µF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 =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 Hz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5527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Ra =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5.6 K</a:t>
                      </a:r>
                      <a:r>
                        <a:rPr lang="el-GR" sz="1100" u="none" strike="noStrike">
                          <a:effectLst/>
                        </a:rPr>
                        <a:t>Ω</a:t>
                      </a:r>
                      <a:endParaRPr lang="el-G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Rb =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33 k</a:t>
                      </a:r>
                      <a:r>
                        <a:rPr lang="el-GR" sz="1100" u="none" strike="noStrike">
                          <a:effectLst/>
                        </a:rPr>
                        <a:t>Ω</a:t>
                      </a:r>
                      <a:endParaRPr lang="el-G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 =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10 µF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 =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2 Hz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09161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38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219200" y="215104"/>
            <a:ext cx="7239000" cy="735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 8 – 555 Timer Chip</a:t>
            </a:r>
            <a:endParaRPr lang="en-US" dirty="0"/>
          </a:p>
        </p:txBody>
      </p:sp>
      <p:pic>
        <p:nvPicPr>
          <p:cNvPr id="2050" name="Picture 2" descr="G:\EECT 101-50C\03-04-15 Lab #8 - 555 Timer Chip &amp; CD-1 Troubleshoot\IMG_13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3459480" cy="258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EECT 101-50C\03-04-15 Lab #8 - 555 Timer Chip &amp; CD-1 Troubleshoot\IMG_137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3459480" cy="258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EECT 101-50C\03-04-15 Lab #8 - 555 Timer Chip &amp; CD-1 Troubleshoot\IMG_137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1143000"/>
            <a:ext cx="3771900" cy="258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G_137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07742" y="3757412"/>
            <a:ext cx="4861916" cy="273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94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39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219200" y="215104"/>
            <a:ext cx="7239000" cy="735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 9 – Filters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0" y="950117"/>
            <a:ext cx="73152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Objective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Build an RC </a:t>
            </a:r>
            <a:r>
              <a:rPr lang="en-US" sz="2000" dirty="0" err="1" smtClean="0"/>
              <a:t>lowpass</a:t>
            </a:r>
            <a:r>
              <a:rPr lang="en-US" sz="2000" dirty="0" smtClean="0"/>
              <a:t> Filter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Measure the frequency response from 10Hz to 100,000Hz.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Find cutoff frequency fc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Equipment and Material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 smtClean="0"/>
              <a:t>LCR Meter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 smtClean="0"/>
              <a:t>Oscilloscope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 smtClean="0"/>
              <a:t>Function Generator</a:t>
            </a: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Research and Information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Low Pass Filter are made: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2000" dirty="0"/>
              <a:t>Low frequency (up to 100kHz) = RC (Resistor-Capacitor) network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2000" dirty="0"/>
              <a:t>High frequency (above 100kHz) = RLC (Resistor-Inductor-Capacitor) network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Formulas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409224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3440" y="914400"/>
            <a:ext cx="7848600" cy="685800"/>
          </a:xfrm>
        </p:spPr>
        <p:txBody>
          <a:bodyPr>
            <a:normAutofit fontScale="90000"/>
          </a:bodyPr>
          <a:lstStyle/>
          <a:p>
            <a:r>
              <a:rPr lang="en-US" b="1" u="sng" dirty="0" smtClean="0"/>
              <a:t>Testing Resistors</a:t>
            </a:r>
            <a:endParaRPr lang="en-US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1600200" y="1524000"/>
            <a:ext cx="7086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Objective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/>
              <a:t>Learn what a resistor </a:t>
            </a:r>
            <a:r>
              <a:rPr lang="en-US" sz="2000" dirty="0" smtClean="0"/>
              <a:t>is.</a:t>
            </a:r>
            <a:endParaRPr lang="en-US" sz="2000" dirty="0"/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/>
              <a:t>Learn the resistor color code.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/>
              <a:t>Learn Ohm’s law.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/>
              <a:t>Measure 3 resistors</a:t>
            </a:r>
            <a:r>
              <a:rPr lang="en-US" sz="2000" dirty="0" smtClean="0"/>
              <a:t>.</a:t>
            </a:r>
            <a:endParaRPr lang="en-US" sz="20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Equipment </a:t>
            </a:r>
            <a:r>
              <a:rPr lang="en-US" sz="2800" b="1" dirty="0"/>
              <a:t>and </a:t>
            </a:r>
            <a:r>
              <a:rPr lang="en-US" sz="2800" b="1" dirty="0" smtClean="0"/>
              <a:t>Material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DMM</a:t>
            </a:r>
            <a:endParaRPr lang="en-US" sz="2000" dirty="0"/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/>
              <a:t>Resistors: 1k</a:t>
            </a:r>
            <a:r>
              <a:rPr lang="el-GR" sz="2000" dirty="0"/>
              <a:t>Ω</a:t>
            </a:r>
            <a:r>
              <a:rPr lang="en-US" sz="2000" dirty="0"/>
              <a:t>, 300</a:t>
            </a:r>
            <a:r>
              <a:rPr lang="el-GR" sz="2000" dirty="0"/>
              <a:t>Ω</a:t>
            </a:r>
            <a:r>
              <a:rPr lang="en-US" sz="2000" dirty="0"/>
              <a:t>, and 39k</a:t>
            </a:r>
            <a:r>
              <a:rPr lang="el-GR" sz="2000" dirty="0" smtClean="0"/>
              <a:t>Ω</a:t>
            </a:r>
            <a:endParaRPr lang="en-US" sz="20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Research and Information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/>
              <a:t>Watched videos on how to use DMM to measure resistors. </a:t>
            </a:r>
            <a:r>
              <a:rPr lang="en-US" sz="2000" dirty="0">
                <a:solidFill>
                  <a:schemeClr val="tx2"/>
                </a:solidFill>
              </a:rPr>
              <a:t>(https://online.ivytech.edu/bbcswebdav/pid-24889078-dt-content-rid-58475683_1/xid-58475683_1)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/>
              <a:t>Watched video on resistor color codes. </a:t>
            </a:r>
            <a:r>
              <a:rPr lang="en-US" sz="2000" dirty="0">
                <a:solidFill>
                  <a:schemeClr val="tx2"/>
                </a:solidFill>
              </a:rPr>
              <a:t>(https://online.ivytech.edu/bbcswebdav/pid-24974867-dt-content-rid-58475684_1/xid-58475684_1</a:t>
            </a:r>
            <a:r>
              <a:rPr lang="en-US" sz="2000" dirty="0" smtClean="0">
                <a:solidFill>
                  <a:schemeClr val="tx2"/>
                </a:solidFill>
              </a:rPr>
              <a:t>)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4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62000" y="152400"/>
            <a:ext cx="7772400" cy="968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Lab 1 - Test Equipment Intro</a:t>
            </a:r>
            <a:br>
              <a:rPr lang="en-US" dirty="0" smtClean="0"/>
            </a:br>
            <a:r>
              <a:rPr lang="en-US" dirty="0" smtClean="0"/>
              <a:t>and Resistors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52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40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219200" y="215104"/>
            <a:ext cx="7239000" cy="735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 9 – Filters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27324" y="950116"/>
            <a:ext cx="30227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smtClean="0"/>
              <a:t>Formulas Used</a:t>
            </a:r>
            <a:endParaRPr lang="en-US" sz="3600" b="1" u="sng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637268"/>
            <a:ext cx="440055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2947987"/>
            <a:ext cx="390525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837" y="4191000"/>
            <a:ext cx="3880076" cy="938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13837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41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9122788"/>
              </p:ext>
            </p:extLst>
          </p:nvPr>
        </p:nvGraphicFramePr>
        <p:xfrm>
          <a:off x="0" y="965357"/>
          <a:ext cx="4249094" cy="45259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7099"/>
                <a:gridCol w="361625"/>
                <a:gridCol w="361625"/>
                <a:gridCol w="361625"/>
                <a:gridCol w="406828"/>
                <a:gridCol w="361625"/>
                <a:gridCol w="361625"/>
                <a:gridCol w="361625"/>
                <a:gridCol w="361625"/>
                <a:gridCol w="482167"/>
                <a:gridCol w="361625"/>
              </a:tblGrid>
              <a:tr h="3446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Resistor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Units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Capacitor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Units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Frequency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Vin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Units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Vout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Units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Capacitive reactance</a:t>
                      </a:r>
                      <a:br>
                        <a:rPr lang="en-US" sz="700" u="none" strike="noStrike">
                          <a:effectLst/>
                        </a:rPr>
                      </a:br>
                      <a:r>
                        <a:rPr lang="en-US" sz="700" u="none" strike="noStrike">
                          <a:effectLst/>
                        </a:rPr>
                        <a:t>Xc= 1/(2πfC)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Units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ctr"/>
                </a:tc>
              </a:tr>
              <a:tr h="113008"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985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700" u="none" strike="noStrike">
                          <a:effectLst/>
                        </a:rPr>
                        <a:t>Ω</a:t>
                      </a:r>
                      <a:endParaRPr lang="el-GR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0.478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µF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u="none" strike="noStrike">
                          <a:effectLst/>
                        </a:rPr>
                        <a:t>10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820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mV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7.50841E-06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700" u="none" strike="noStrike">
                          <a:effectLst/>
                        </a:rPr>
                        <a:t>Ω</a:t>
                      </a:r>
                      <a:endParaRPr lang="el-GR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</a:tr>
              <a:tr h="113008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u="none" strike="noStrike">
                          <a:effectLst/>
                        </a:rPr>
                        <a:t>20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940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mV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1.50168E-05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</a:tr>
              <a:tr h="113008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u="none" strike="noStrike">
                          <a:effectLst/>
                        </a:rPr>
                        <a:t>30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970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mV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2.25252E-05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</a:tr>
              <a:tr h="113008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u="none" strike="noStrike">
                          <a:effectLst/>
                        </a:rPr>
                        <a:t>40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980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mV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3.00336E-05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</a:tr>
              <a:tr h="113008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u="none" strike="noStrike">
                          <a:effectLst/>
                        </a:rPr>
                        <a:t>50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980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mV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3.7542E-05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</a:tr>
              <a:tr h="113008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u="none" strike="noStrike">
                          <a:effectLst/>
                        </a:rPr>
                        <a:t>60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980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mV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4.50504E-05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</a:tr>
              <a:tr h="113008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u="none" strike="noStrike">
                          <a:effectLst/>
                        </a:rPr>
                        <a:t>70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980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mV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5.25588E-05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</a:tr>
              <a:tr h="113008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u="none" strike="noStrike">
                          <a:effectLst/>
                        </a:rPr>
                        <a:t>80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980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mV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6.00673E-05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</a:tr>
              <a:tr h="113008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u="none" strike="noStrike">
                          <a:effectLst/>
                        </a:rPr>
                        <a:t>90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960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mV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6.75757E-05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</a:tr>
              <a:tr h="113008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u="none" strike="noStrike">
                          <a:effectLst/>
                        </a:rPr>
                        <a:t>100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950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mV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7.50841E-05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</a:tr>
              <a:tr h="113008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u="none" strike="noStrike">
                          <a:effectLst/>
                        </a:rPr>
                        <a:t>200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880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mV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0.000150168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</a:tr>
              <a:tr h="113008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u="none" strike="noStrike">
                          <a:effectLst/>
                        </a:rPr>
                        <a:t>300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760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mV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0.000225252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</a:tr>
              <a:tr h="113008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u="none" strike="noStrike">
                          <a:effectLst/>
                        </a:rPr>
                        <a:t>400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660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mV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0.000300336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</a:tr>
              <a:tr h="113008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u="none" strike="noStrike">
                          <a:effectLst/>
                        </a:rPr>
                        <a:t>500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580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mV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0.00037542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</a:tr>
              <a:tr h="113008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u="none" strike="noStrike">
                          <a:effectLst/>
                        </a:rPr>
                        <a:t>600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520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mV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0.000450504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</a:tr>
              <a:tr h="113008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u="none" strike="noStrike">
                          <a:effectLst/>
                        </a:rPr>
                        <a:t>700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450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mV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0.000525588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</a:tr>
              <a:tr h="113008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u="none" strike="noStrike">
                          <a:effectLst/>
                        </a:rPr>
                        <a:t>800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410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mV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0.000600673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</a:tr>
              <a:tr h="113008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u="none" strike="noStrike">
                          <a:effectLst/>
                        </a:rPr>
                        <a:t>900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380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mV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0.000675757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</a:tr>
              <a:tr h="113008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u="none" strike="noStrike">
                          <a:effectLst/>
                        </a:rPr>
                        <a:t>1,000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312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mV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0.000750841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</a:tr>
              <a:tr h="113008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u="none" strike="noStrike">
                          <a:effectLst/>
                        </a:rPr>
                        <a:t>2,000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164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mV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0.001501681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</a:tr>
              <a:tr h="113008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u="none" strike="noStrike">
                          <a:effectLst/>
                        </a:rPr>
                        <a:t>3,000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mV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0.002252522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</a:tr>
              <a:tr h="113008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u="none" strike="noStrike">
                          <a:effectLst/>
                        </a:rPr>
                        <a:t>4,000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86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mV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0.003003363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</a:tr>
              <a:tr h="113008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u="none" strike="noStrike">
                          <a:effectLst/>
                        </a:rPr>
                        <a:t>5,000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66.4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mV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0.003754203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</a:tr>
              <a:tr h="113008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u="none" strike="noStrike">
                          <a:effectLst/>
                        </a:rPr>
                        <a:t>6,000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u="none" strike="noStrike">
                          <a:effectLst/>
                        </a:rPr>
                        <a:t>56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mV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0.004505044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</a:tr>
              <a:tr h="113008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u="none" strike="noStrike">
                          <a:effectLst/>
                        </a:rPr>
                        <a:t>7,000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u="none" strike="noStrike">
                          <a:effectLst/>
                        </a:rPr>
                        <a:t>48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mV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0.005255885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</a:tr>
              <a:tr h="113008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u="none" strike="noStrike">
                          <a:effectLst/>
                        </a:rPr>
                        <a:t>8,000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u="none" strike="noStrike">
                          <a:effectLst/>
                        </a:rPr>
                        <a:t>40.4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mV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0.006006725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</a:tr>
              <a:tr h="113008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u="none" strike="noStrike">
                          <a:effectLst/>
                        </a:rPr>
                        <a:t>9,000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u="none" strike="noStrike">
                          <a:effectLst/>
                        </a:rPr>
                        <a:t>36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mV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0.006757566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</a:tr>
              <a:tr h="113008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u="none" strike="noStrike">
                          <a:effectLst/>
                        </a:rPr>
                        <a:t>10,000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u="none" strike="noStrike">
                          <a:effectLst/>
                        </a:rPr>
                        <a:t>32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mV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0.007508406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</a:tr>
              <a:tr h="113008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u="none" strike="noStrike">
                          <a:effectLst/>
                        </a:rPr>
                        <a:t>20,000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u="none" strike="noStrike">
                          <a:effectLst/>
                        </a:rPr>
                        <a:t>16.8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mV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0.015016813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</a:tr>
              <a:tr h="113008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u="none" strike="noStrike">
                          <a:effectLst/>
                        </a:rPr>
                        <a:t>30,000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u="none" strike="noStrike">
                          <a:effectLst/>
                        </a:rPr>
                        <a:t>11.8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mV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0.022525219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</a:tr>
              <a:tr h="113008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u="none" strike="noStrike">
                          <a:effectLst/>
                        </a:rPr>
                        <a:t>40,000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u="none" strike="noStrike">
                          <a:effectLst/>
                        </a:rPr>
                        <a:t>9.7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mV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0.030033626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</a:tr>
              <a:tr h="113008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u="none" strike="noStrike">
                          <a:effectLst/>
                        </a:rPr>
                        <a:t>50,000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u="none" strike="noStrike">
                          <a:effectLst/>
                        </a:rPr>
                        <a:t>7.8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mV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0.037542032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</a:tr>
              <a:tr h="113008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u="none" strike="noStrike">
                          <a:effectLst/>
                        </a:rPr>
                        <a:t>60,000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u="none" strike="noStrike">
                          <a:effectLst/>
                        </a:rPr>
                        <a:t>7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mV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0.045050439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</a:tr>
              <a:tr h="113008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u="none" strike="noStrike">
                          <a:effectLst/>
                        </a:rPr>
                        <a:t>70,000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u="none" strike="noStrike">
                          <a:effectLst/>
                        </a:rPr>
                        <a:t>6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mV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0.052558845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</a:tr>
              <a:tr h="113008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u="none" strike="noStrike">
                          <a:effectLst/>
                        </a:rPr>
                        <a:t>80,000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u="none" strike="noStrike">
                          <a:effectLst/>
                        </a:rPr>
                        <a:t>5.5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mV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0.060067252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</a:tr>
              <a:tr h="113008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u="none" strike="noStrike">
                          <a:effectLst/>
                        </a:rPr>
                        <a:t>90,000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u="none" strike="noStrike">
                          <a:effectLst/>
                        </a:rPr>
                        <a:t>5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mV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0.067575658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</a:tr>
              <a:tr h="113008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u="none" strike="noStrike">
                          <a:effectLst/>
                        </a:rPr>
                        <a:t>100,000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u="none" strike="noStrike">
                          <a:effectLst/>
                        </a:rPr>
                        <a:t>4.8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mV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u="none" strike="noStrike">
                          <a:effectLst/>
                        </a:rPr>
                        <a:t>0.075084064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 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50" marR="5650" marT="5650" marB="0" anchor="b"/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1219200" y="215104"/>
            <a:ext cx="7239000" cy="735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 9 – Filters</a:t>
            </a:r>
            <a:endParaRPr lang="en-US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1961015"/>
              </p:ext>
            </p:extLst>
          </p:nvPr>
        </p:nvGraphicFramePr>
        <p:xfrm>
          <a:off x="4267201" y="961002"/>
          <a:ext cx="4572000" cy="4449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1235822"/>
              </p:ext>
            </p:extLst>
          </p:nvPr>
        </p:nvGraphicFramePr>
        <p:xfrm>
          <a:off x="3352800" y="5562600"/>
          <a:ext cx="2362200" cy="990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40565"/>
                <a:gridCol w="821635"/>
              </a:tblGrid>
              <a:tr h="7460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Cut-off Frequency</a:t>
                      </a:r>
                      <a:br>
                        <a:rPr lang="en-US" sz="1100" u="none" strike="noStrike">
                          <a:effectLst/>
                        </a:rPr>
                      </a:br>
                      <a:r>
                        <a:rPr lang="en-US" sz="1100" u="none" strike="noStrike">
                          <a:effectLst/>
                        </a:rPr>
                        <a:t>Fc = 1/(2πRC)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44593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338.0305909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Hz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81223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42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219200" y="215104"/>
            <a:ext cx="7239000" cy="735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 9 – Filters</a:t>
            </a:r>
            <a:endParaRPr lang="en-US" dirty="0"/>
          </a:p>
        </p:txBody>
      </p:sp>
      <p:pic>
        <p:nvPicPr>
          <p:cNvPr id="6146" name="Picture 2" descr="G:\EECT 101-50C\03-18-15 Lab #9 - Filters Lab\IMG_13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31510"/>
            <a:ext cx="3581400" cy="267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131510"/>
            <a:ext cx="3733800" cy="2674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3886200"/>
            <a:ext cx="6248400" cy="256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1780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43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219200" y="16984"/>
            <a:ext cx="7239000" cy="1232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 10 – Square Wave to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Sine Wave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93520" y="1447800"/>
            <a:ext cx="73152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Objective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Convert a square wave into a sine wave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Equipment and Material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Multisim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Function Generator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Oscilloscope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4 - 22µF Capacitors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4 - 100</a:t>
            </a:r>
            <a:r>
              <a:rPr lang="el-GR" sz="2800" dirty="0" smtClean="0"/>
              <a:t>Ω</a:t>
            </a:r>
            <a:r>
              <a:rPr lang="en-US" sz="2800" dirty="0" smtClean="0"/>
              <a:t> Resistors</a:t>
            </a: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Research and Information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Watched </a:t>
            </a:r>
            <a:r>
              <a:rPr lang="en-US" sz="2000" dirty="0" err="1"/>
              <a:t>Y</a:t>
            </a:r>
            <a:r>
              <a:rPr lang="en-US" sz="2000" dirty="0" err="1" smtClean="0"/>
              <a:t>outube</a:t>
            </a:r>
            <a:r>
              <a:rPr lang="en-US" sz="2000" dirty="0" smtClean="0"/>
              <a:t> Video: “Change a square wave into a sine wave (3 pole RC Filter)”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8529947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44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219200" y="16984"/>
            <a:ext cx="7239000" cy="1232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 10 – Square Wave to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Sine Wave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278" y="1676400"/>
            <a:ext cx="4592843" cy="24736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332" y="4150042"/>
            <a:ext cx="2976133" cy="25555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796" y="4267200"/>
            <a:ext cx="2236003" cy="2438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32853" y="1030069"/>
            <a:ext cx="18421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smtClean="0"/>
              <a:t>Multisim</a:t>
            </a:r>
            <a:endParaRPr lang="en-US" sz="3600" u="sng" dirty="0"/>
          </a:p>
        </p:txBody>
      </p:sp>
    </p:spTree>
    <p:extLst>
      <p:ext uri="{BB962C8B-B14F-4D97-AF65-F5344CB8AC3E}">
        <p14:creationId xmlns:p14="http://schemas.microsoft.com/office/powerpoint/2010/main" val="36917181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45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219200" y="16984"/>
            <a:ext cx="7239000" cy="1232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 10 – Square Wave to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Sine Wave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00" y="1767840"/>
            <a:ext cx="3810000" cy="2152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69742" y="3827144"/>
            <a:ext cx="2708911" cy="28956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46650" y="3926839"/>
            <a:ext cx="26797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59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46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219200" y="16984"/>
            <a:ext cx="7239000" cy="15832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 11A – Troubleshoot/Fix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Home Electronic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93520" y="1447800"/>
            <a:ext cx="7315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Objective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Troubleshoot/fix a desktop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Equipment and Material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Desktop Computer: 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HP Pavilion: a6403w</a:t>
            </a: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Research and Information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Upgrades for desktop computer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5201807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47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219200" y="16984"/>
            <a:ext cx="7239000" cy="15832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 11A – Troubleshoot/Fix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Home Electronic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63040" y="1981200"/>
            <a:ext cx="73152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Network Connection not working: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Tested network integrated port by connecting an Ethernet cable and found that it was not working.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Took out Modem and replaced it with an Ethernet card.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USB port not working: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/>
              <a:t>Connected a standard USB mouse to all the port (4 in the back and 2 in the front) all worked</a:t>
            </a:r>
            <a:r>
              <a:rPr lang="en-US" sz="2800" b="1" dirty="0" smtClean="0"/>
              <a:t>.</a:t>
            </a:r>
            <a:endParaRPr lang="en-US" sz="2000" dirty="0" smtClean="0"/>
          </a:p>
          <a:p>
            <a:pPr marL="914400" lvl="1" indent="-457200">
              <a:buFont typeface="Wingdings" panose="05000000000000000000" pitchFamily="2" charset="2"/>
              <a:buChar char="Ø"/>
            </a:pPr>
            <a:endParaRPr lang="en-US" sz="20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2292362" y="1440359"/>
            <a:ext cx="50926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smtClean="0"/>
              <a:t>Original Problem from Home</a:t>
            </a:r>
            <a:endParaRPr lang="en-US" sz="3200" b="1" u="sng" dirty="0"/>
          </a:p>
        </p:txBody>
      </p:sp>
    </p:spTree>
    <p:extLst>
      <p:ext uri="{BB962C8B-B14F-4D97-AF65-F5344CB8AC3E}">
        <p14:creationId xmlns:p14="http://schemas.microsoft.com/office/powerpoint/2010/main" val="19980321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48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219200" y="16984"/>
            <a:ext cx="7239000" cy="15832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 11A – Troubleshoot/Fix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Home Electronic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93520" y="1905000"/>
            <a:ext cx="73152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 smtClean="0"/>
              <a:t>Tested the optical drive by putting in a CD, it was working.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 smtClean="0"/>
              <a:t>Noticed a lot of dust inside. Recommend to clean out.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 smtClean="0"/>
              <a:t>CMOS battery is dead, needs replaced. (CR2032, 3V, lithium battery)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 smtClean="0"/>
              <a:t>RAM is 2 – 1G, recommend upgrade to 2 – 2G.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 smtClean="0"/>
              <a:t>No rear case fan, recommend installing a 80mm fan.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 smtClean="0"/>
              <a:t>Defragged through Command </a:t>
            </a:r>
            <a:r>
              <a:rPr lang="en-US" sz="2400" b="1" dirty="0" err="1" smtClean="0"/>
              <a:t>Propt</a:t>
            </a:r>
            <a:endParaRPr lang="en-US" sz="24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 smtClean="0"/>
              <a:t>Recommend upgrading CPU to an Intel Pentium Processor E2220 </a:t>
            </a:r>
            <a:endParaRPr lang="en-US" sz="2000" dirty="0" smtClean="0"/>
          </a:p>
          <a:p>
            <a:pPr marL="914400" lvl="1" indent="-457200">
              <a:buFont typeface="Wingdings" panose="05000000000000000000" pitchFamily="2" charset="2"/>
              <a:buChar char="Ø"/>
            </a:pPr>
            <a:endParaRPr lang="en-US" sz="20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3246244" y="1365945"/>
            <a:ext cx="31849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/>
              <a:t>Other thing found</a:t>
            </a:r>
            <a:endParaRPr lang="en-US" sz="3200" u="sng" dirty="0"/>
          </a:p>
        </p:txBody>
      </p:sp>
    </p:spTree>
    <p:extLst>
      <p:ext uri="{BB962C8B-B14F-4D97-AF65-F5344CB8AC3E}">
        <p14:creationId xmlns:p14="http://schemas.microsoft.com/office/powerpoint/2010/main" val="14798992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49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219200" y="16984"/>
            <a:ext cx="7239000" cy="15832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 11A – Troubleshoot/Fix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Home Electronic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447800"/>
            <a:ext cx="3857861" cy="28814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447800"/>
            <a:ext cx="3962400" cy="28814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4114799"/>
            <a:ext cx="3505200" cy="261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3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2" t="-2074" r="18996" b="921"/>
          <a:stretch/>
        </p:blipFill>
        <p:spPr>
          <a:xfrm rot="5400000">
            <a:off x="1374199" y="3731201"/>
            <a:ext cx="2400471" cy="36248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8" r="19647"/>
          <a:stretch/>
        </p:blipFill>
        <p:spPr>
          <a:xfrm rot="5400000">
            <a:off x="1324856" y="1295842"/>
            <a:ext cx="2622064" cy="35019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1" r="34048"/>
          <a:stretch/>
        </p:blipFill>
        <p:spPr>
          <a:xfrm rot="5400000">
            <a:off x="5433517" y="3437565"/>
            <a:ext cx="2400473" cy="421214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5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62000" y="152400"/>
            <a:ext cx="7772400" cy="968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Lab 1 - Test Equipment Intro</a:t>
            </a:r>
            <a:br>
              <a:rPr lang="en-US" dirty="0" smtClean="0"/>
            </a:br>
            <a:r>
              <a:rPr lang="en-US" dirty="0" smtClean="0"/>
              <a:t>and Resistors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895577" y="1050774"/>
            <a:ext cx="7848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Measuring Resistors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2086827"/>
              </p:ext>
            </p:extLst>
          </p:nvPr>
        </p:nvGraphicFramePr>
        <p:xfrm>
          <a:off x="4450078" y="1735790"/>
          <a:ext cx="4289747" cy="26076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7045"/>
                <a:gridCol w="387045"/>
                <a:gridCol w="387045"/>
                <a:gridCol w="387045"/>
                <a:gridCol w="387045"/>
                <a:gridCol w="441473"/>
                <a:gridCol w="260045"/>
                <a:gridCol w="387045"/>
                <a:gridCol w="387045"/>
                <a:gridCol w="387045"/>
                <a:gridCol w="491869"/>
              </a:tblGrid>
              <a:tr h="4551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1st digit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2nd digit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3rd digit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Tolerance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Resistance according</a:t>
                      </a:r>
                      <a:br>
                        <a:rPr lang="en-US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color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062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Range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DM Reading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062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Ohms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999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1573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062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Range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DM Reading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062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Ohms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313.5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346.5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324.16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1573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062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Range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DM Reading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062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Ohms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37050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40950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38731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113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50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219200" y="16984"/>
            <a:ext cx="7239000" cy="15832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 11B – Test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7400Series Chips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93520" y="1447800"/>
            <a:ext cx="73152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Objective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Build a tester with LED to test 7400 Series Chips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Equipment and Material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DC Power Supply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DMM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Solderless Breadboard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SN7432 Chips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1k Resistor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4 LEDs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Research and Information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Schematic for 7400 Series Chips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794159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51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219200" y="16984"/>
            <a:ext cx="7239000" cy="15832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 11B – Test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7400Series Chips</a:t>
            </a:r>
            <a:endParaRPr lang="en-US" dirty="0"/>
          </a:p>
        </p:txBody>
      </p:sp>
      <p:pic>
        <p:nvPicPr>
          <p:cNvPr id="10242" name="Picture 2" descr="http://www.radiomuseum.org/images/tubesockel_klein/sn7432_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2413" y="2221340"/>
            <a:ext cx="2875817" cy="224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90193" y="1566148"/>
            <a:ext cx="2580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SN7432 – 2 input OR gate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63293" y="2274667"/>
            <a:ext cx="3041703" cy="227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164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52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219200" y="16984"/>
            <a:ext cx="7239000" cy="15832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 11B – Test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7400Series Chips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39981" y="2203619"/>
            <a:ext cx="4768483" cy="35616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952" y="2276997"/>
            <a:ext cx="4768485" cy="341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6596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53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219200" y="16984"/>
            <a:ext cx="7239000" cy="1049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 12 –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Lissajous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Pattern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93520" y="1447800"/>
            <a:ext cx="73152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Objective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Display a circle or an ellipse on an oscilloscope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Equipment and Material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Oscilloscope (x/y Mode)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2800" dirty="0"/>
              <a:t>Ch. 1 – Horizontal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2800" dirty="0"/>
              <a:t>Ch. 2 – Vertical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2 Function Generators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Research and Information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Watched: #48: Basics of </a:t>
            </a:r>
            <a:r>
              <a:rPr lang="en-US" sz="2000" dirty="0" err="1" smtClean="0"/>
              <a:t>lissajous</a:t>
            </a:r>
            <a:r>
              <a:rPr lang="en-US" sz="2000" dirty="0" smtClean="0"/>
              <a:t> Patterns on an Oscilloscope.”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2457570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54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219200" y="16984"/>
            <a:ext cx="7239000" cy="1049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 12 –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Lissajous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Pattern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" y="904710"/>
            <a:ext cx="3810000" cy="28457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139" y="3760141"/>
            <a:ext cx="3857861" cy="288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3290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55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16984"/>
            <a:ext cx="7848600" cy="15832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 13 – AC to DC 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Power Supplies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93520" y="1447800"/>
            <a:ext cx="73152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Objective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Convert AC to DC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Equipment and Material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Oscilloscope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Function Generators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Solderless Breadboard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4- Diodes (1N4148)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1- Capacitor (100µF)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Research and Information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Watched video: “AC to DC Converter: Bon Jespersen”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0587082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56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16984"/>
            <a:ext cx="7848600" cy="15832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 13 – AC to DC 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Power Supplies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750" y="2362200"/>
            <a:ext cx="5194497" cy="37861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0681" y="1661160"/>
            <a:ext cx="54864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Make an schematic on Multisim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2484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57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16984"/>
            <a:ext cx="7848600" cy="15832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 13 – AC to DC 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Power Supplies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90681" y="1661160"/>
            <a:ext cx="58007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Built a converter on a breadboard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2209" y="2788351"/>
            <a:ext cx="4286408" cy="32015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722" y="2438400"/>
            <a:ext cx="4922659" cy="367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0008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58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16984"/>
            <a:ext cx="7848600" cy="1049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 14 – ESD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93520" y="1447800"/>
            <a:ext cx="73152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Objective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Know what ESD is and how it can affect electronic devices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Know how to prevent or minimize ESD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Find the approximate voltage generated by: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000" dirty="0" smtClean="0"/>
              <a:t>Masking Tape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000" dirty="0" smtClean="0"/>
              <a:t>Scotch Tape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000" dirty="0" smtClean="0"/>
              <a:t>Wool Sweater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000" dirty="0" smtClean="0"/>
              <a:t>Walking across the carpet in the winter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Research and Information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/>
              <a:t>Definition of ESD on: </a:t>
            </a:r>
            <a:r>
              <a:rPr lang="en-US" sz="2000" dirty="0">
                <a:hlinkClick r:id="rId2"/>
              </a:rPr>
              <a:t>http://</a:t>
            </a:r>
            <a:r>
              <a:rPr lang="en-US" sz="2000" dirty="0" smtClean="0">
                <a:hlinkClick r:id="rId2"/>
              </a:rPr>
              <a:t>whatis.techtarget.com/definition/electrostatic-discharge-ESD</a:t>
            </a:r>
            <a:r>
              <a:rPr lang="en-US" sz="2000" dirty="0" smtClean="0"/>
              <a:t> </a:t>
            </a:r>
            <a:endParaRPr lang="en-US" sz="2000" dirty="0"/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Found how to prevent ESD </a:t>
            </a:r>
            <a:r>
              <a:rPr lang="en-US" sz="2000" dirty="0"/>
              <a:t>on website: </a:t>
            </a:r>
            <a:r>
              <a:rPr lang="en-US" sz="2000" dirty="0">
                <a:hlinkClick r:id="rId3"/>
              </a:rPr>
              <a:t>http://</a:t>
            </a:r>
            <a:r>
              <a:rPr lang="en-US" sz="2000" dirty="0" smtClean="0">
                <a:hlinkClick r:id="rId3"/>
              </a:rPr>
              <a:t>www.minicircuits.com/app/AN40-005.pdf</a:t>
            </a:r>
            <a:r>
              <a:rPr lang="en-US" sz="2000" dirty="0" smtClean="0"/>
              <a:t> 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endParaRPr lang="en-US" sz="2000" dirty="0" smtClean="0"/>
          </a:p>
          <a:p>
            <a:pPr marL="914400" lvl="1" indent="-457200">
              <a:buFont typeface="Wingdings" panose="05000000000000000000" pitchFamily="2" charset="2"/>
              <a:buChar char="Ø"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8005314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59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16984"/>
            <a:ext cx="7848600" cy="1126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 14 – ESD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93520" y="1447800"/>
            <a:ext cx="731520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ESD (Electro Static Discharge)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Is the release of static electricity when 2 things come in contact with each other.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Some examples are: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Dragging your feet across a carpet and touching a metal object or a person.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Static electricity from dried clothes in dryer.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Lightening bolt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ESD Info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While most of the ESD are harmless to the human body. It is very damaging to electronic devices.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Two kids of damages can occur: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Catastrophic Damage: The device stops working immediately.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Latent Damage: Device appears to continue working, but could stop in the future.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403523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6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62000" y="152400"/>
            <a:ext cx="7772400" cy="968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Lab 1 - Test Equipment Intro</a:t>
            </a:r>
            <a:br>
              <a:rPr lang="en-US" dirty="0" smtClean="0"/>
            </a:br>
            <a:r>
              <a:rPr lang="en-US" dirty="0" smtClean="0"/>
              <a:t>and Resistors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0" y="1121228"/>
            <a:ext cx="5314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Summary and Conclusion</a:t>
            </a:r>
            <a:endParaRPr lang="en-US" sz="3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0200" y="1798039"/>
            <a:ext cx="70866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Summary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We were introduced to the test equipment.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We learned </a:t>
            </a:r>
            <a:r>
              <a:rPr lang="en-US" sz="2800" dirty="0"/>
              <a:t>what a resistor is.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We learned about the </a:t>
            </a:r>
            <a:r>
              <a:rPr lang="en-US" sz="2800" dirty="0"/>
              <a:t>resistor color code</a:t>
            </a:r>
            <a:r>
              <a:rPr lang="en-US" sz="2800" dirty="0" smtClean="0"/>
              <a:t>. (BBROYGBPGWGS)</a:t>
            </a:r>
            <a:endParaRPr lang="en-US" sz="2800" dirty="0"/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We learned </a:t>
            </a:r>
            <a:r>
              <a:rPr lang="en-US" sz="2800" dirty="0"/>
              <a:t>Ohm’s law.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We measure </a:t>
            </a:r>
            <a:r>
              <a:rPr lang="en-US" sz="2800" dirty="0"/>
              <a:t>3 resistors</a:t>
            </a:r>
            <a:r>
              <a:rPr lang="en-US" sz="2800" dirty="0" smtClean="0"/>
              <a:t>.</a:t>
            </a:r>
            <a:endParaRPr lang="en-US" sz="28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Conclusion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The resistors that were measured fell between the tolerance of each resistor.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19724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60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16984"/>
            <a:ext cx="7848600" cy="1049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 14 – ESD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08760" y="1066800"/>
            <a:ext cx="73152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ESD Prevention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b="1" dirty="0" smtClean="0"/>
              <a:t>In the work Area one can use Anti Static: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2800" b="1" dirty="0"/>
              <a:t>Table mat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2800" b="1" dirty="0"/>
              <a:t>Floor mat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2800" b="1" dirty="0"/>
              <a:t>Tweezers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2800" b="1" dirty="0"/>
              <a:t>Carrier tape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2800" b="1" dirty="0" smtClean="0"/>
              <a:t>Bag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b="1" dirty="0" smtClean="0"/>
              <a:t>Personnel can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2800" b="1" dirty="0" smtClean="0"/>
              <a:t>Discharge themselves by wearing a ground antistatic wrist-strap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2800" b="1" dirty="0" smtClean="0"/>
              <a:t>Use antistatic:</a:t>
            </a:r>
          </a:p>
          <a:p>
            <a:pPr marL="1828800" lvl="3" indent="-457200">
              <a:buFont typeface="Wingdings" panose="05000000000000000000" pitchFamily="2" charset="2"/>
              <a:buChar char="Ø"/>
            </a:pPr>
            <a:r>
              <a:rPr lang="en-US" sz="2800" b="1" dirty="0" smtClean="0"/>
              <a:t>Smock </a:t>
            </a:r>
          </a:p>
          <a:p>
            <a:pPr marL="1828800" lvl="3" indent="-457200">
              <a:buFont typeface="Wingdings" panose="05000000000000000000" pitchFamily="2" charset="2"/>
              <a:buChar char="Ø"/>
            </a:pPr>
            <a:r>
              <a:rPr lang="en-US" sz="2800" b="1" dirty="0" smtClean="0"/>
              <a:t>Finger cots</a:t>
            </a:r>
          </a:p>
        </p:txBody>
      </p:sp>
    </p:spTree>
    <p:extLst>
      <p:ext uri="{BB962C8B-B14F-4D97-AF65-F5344CB8AC3E}">
        <p14:creationId xmlns:p14="http://schemas.microsoft.com/office/powerpoint/2010/main" val="27237481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61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16984"/>
            <a:ext cx="7848600" cy="1049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 14 – ESD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95400"/>
            <a:ext cx="516255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57577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62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16984"/>
            <a:ext cx="7848600" cy="1278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 15 – Test Old 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0-30VDC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93520" y="1447800"/>
            <a:ext cx="73152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Objective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Test voltage with </a:t>
            </a:r>
            <a:r>
              <a:rPr lang="en-US" sz="2000" dirty="0" err="1" smtClean="0"/>
              <a:t>multimeter</a:t>
            </a:r>
            <a:r>
              <a:rPr lang="en-US" sz="2000" dirty="0" smtClean="0"/>
              <a:t>: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5V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10V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20V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30V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Equipment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DMM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0-30 VDC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Research and Information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Review how to test voltage from previous labs</a:t>
            </a:r>
          </a:p>
        </p:txBody>
      </p:sp>
    </p:spTree>
    <p:extLst>
      <p:ext uri="{BB962C8B-B14F-4D97-AF65-F5344CB8AC3E}">
        <p14:creationId xmlns:p14="http://schemas.microsoft.com/office/powerpoint/2010/main" val="13557368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63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16984"/>
            <a:ext cx="7848600" cy="1278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 15 – Test Old 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0-30VDC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49919" y="1866424"/>
            <a:ext cx="4367960" cy="326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94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64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16984"/>
            <a:ext cx="7848600" cy="1049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 16 – Final Project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0" y="950117"/>
            <a:ext cx="73152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Objective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Solder together a Flashing European Siren (AK-100)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Equipment and Material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1600" dirty="0" smtClean="0"/>
              <a:t>DMM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1600" dirty="0" smtClean="0"/>
              <a:t>Function Generator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1600" dirty="0" smtClean="0"/>
              <a:t>Soldering </a:t>
            </a:r>
            <a:r>
              <a:rPr lang="en-US" sz="1600" dirty="0"/>
              <a:t>Iron. 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1600" dirty="0"/>
              <a:t>Wet Sponge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1600" dirty="0"/>
              <a:t>Angle </a:t>
            </a:r>
            <a:r>
              <a:rPr lang="en-US" sz="1600" dirty="0" smtClean="0"/>
              <a:t>Cutter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1600" dirty="0" err="1" smtClean="0"/>
              <a:t>AmeriKit</a:t>
            </a:r>
            <a:r>
              <a:rPr lang="en-US" sz="1600" dirty="0" smtClean="0"/>
              <a:t> (AK-100) with schematic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1600" dirty="0" smtClean="0"/>
              <a:t>9 Resistors: 1 @ 68</a:t>
            </a:r>
            <a:r>
              <a:rPr lang="el-GR" sz="1600" dirty="0" smtClean="0"/>
              <a:t>Ω</a:t>
            </a:r>
            <a:r>
              <a:rPr lang="en-US" sz="1600" dirty="0" smtClean="0"/>
              <a:t>, 2 @ 470</a:t>
            </a:r>
            <a:r>
              <a:rPr lang="el-GR" sz="1600" dirty="0" smtClean="0"/>
              <a:t>Ω</a:t>
            </a:r>
            <a:r>
              <a:rPr lang="en-US" sz="1600" dirty="0" smtClean="0"/>
              <a:t>, 1 @ 1k</a:t>
            </a:r>
            <a:r>
              <a:rPr lang="el-GR" sz="1600" dirty="0" smtClean="0"/>
              <a:t>Ω</a:t>
            </a:r>
            <a:r>
              <a:rPr lang="en-US" sz="1600" dirty="0" smtClean="0"/>
              <a:t>, 2 @ 10k</a:t>
            </a:r>
            <a:r>
              <a:rPr lang="el-GR" sz="1600" dirty="0" smtClean="0"/>
              <a:t>Ω</a:t>
            </a:r>
            <a:r>
              <a:rPr lang="en-US" sz="1600" dirty="0" smtClean="0"/>
              <a:t>, 2 @ 22k</a:t>
            </a:r>
            <a:r>
              <a:rPr lang="el-GR" sz="1600" dirty="0" smtClean="0"/>
              <a:t>Ω</a:t>
            </a:r>
            <a:r>
              <a:rPr lang="en-US" sz="1600" dirty="0" smtClean="0"/>
              <a:t>, 1 @ 47k</a:t>
            </a:r>
            <a:r>
              <a:rPr lang="el-GR" sz="1600" dirty="0" smtClean="0"/>
              <a:t>Ω</a:t>
            </a:r>
            <a:r>
              <a:rPr lang="en-US" sz="1600" dirty="0" smtClean="0"/>
              <a:t>, 1 VR @ 200</a:t>
            </a:r>
            <a:r>
              <a:rPr lang="el-GR" sz="1600" dirty="0" smtClean="0"/>
              <a:t>Ω</a:t>
            </a:r>
            <a:r>
              <a:rPr lang="en-US" sz="1600" dirty="0" smtClean="0"/>
              <a:t> Trim Pot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1600" dirty="0" smtClean="0"/>
              <a:t>Capacitors: 2 @ </a:t>
            </a:r>
            <a:r>
              <a:rPr lang="en-US" sz="1600" dirty="0"/>
              <a:t>.</a:t>
            </a:r>
            <a:r>
              <a:rPr lang="en-US" sz="1600" dirty="0" smtClean="0"/>
              <a:t>02µF, 3 @ 10µF, 1 @ 100</a:t>
            </a:r>
            <a:r>
              <a:rPr lang="en-US" sz="1600" dirty="0"/>
              <a:t>µF</a:t>
            </a:r>
            <a:endParaRPr lang="en-US" sz="1600" dirty="0" smtClean="0"/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1600" dirty="0" smtClean="0"/>
              <a:t>Semiconductors: 2 – 2N3904, 1 – IC 555, 2 LED (red)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1600" dirty="0" smtClean="0"/>
              <a:t>Breadboard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1600" dirty="0" smtClean="0"/>
              <a:t>Speaker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1600" dirty="0" smtClean="0"/>
              <a:t>Wire 22AWG solid 3’</a:t>
            </a:r>
            <a:endParaRPr lang="en-US" sz="1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Research and Information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Read instruction in the kit</a:t>
            </a:r>
            <a:endParaRPr lang="en-US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17756645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65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16984"/>
            <a:ext cx="7848600" cy="1049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 16 – Final Project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0" y="950117"/>
            <a:ext cx="7315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Test all components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Solder components in this order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b="1" dirty="0"/>
              <a:t>Resistors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b="1" dirty="0"/>
              <a:t>Capacitors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b="1" dirty="0"/>
              <a:t>Semiconductors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b="1" dirty="0"/>
              <a:t>Speaker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b="1" dirty="0"/>
              <a:t>Battery </a:t>
            </a:r>
            <a:r>
              <a:rPr lang="en-US" sz="2800" b="1" dirty="0" smtClean="0"/>
              <a:t>snap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Check soldering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Connect battery to see if it works</a:t>
            </a:r>
          </a:p>
        </p:txBody>
      </p:sp>
    </p:spTree>
    <p:extLst>
      <p:ext uri="{BB962C8B-B14F-4D97-AF65-F5344CB8AC3E}">
        <p14:creationId xmlns:p14="http://schemas.microsoft.com/office/powerpoint/2010/main" val="42757073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66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16984"/>
            <a:ext cx="7848600" cy="1049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 16 – Final Project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429000" y="838200"/>
            <a:ext cx="21804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Soldering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546086"/>
            <a:ext cx="3245742" cy="24242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439" y="1546086"/>
            <a:ext cx="3347761" cy="25004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979" y="3916186"/>
            <a:ext cx="3755841" cy="280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136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67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16984"/>
            <a:ext cx="7848600" cy="1049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 16 – Final Project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335495" y="1067873"/>
            <a:ext cx="23968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 works!!!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G_152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1981200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4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84455"/>
            <a:ext cx="7772400" cy="147002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2 - Resistors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DMM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Ohm’s Law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39240" y="1524000"/>
            <a:ext cx="73152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Objective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400" dirty="0"/>
              <a:t>Learn </a:t>
            </a:r>
            <a:r>
              <a:rPr lang="en-US" sz="2400" dirty="0" smtClean="0"/>
              <a:t>how to use a </a:t>
            </a:r>
            <a:r>
              <a:rPr lang="en-US" sz="2400" dirty="0" err="1" smtClean="0"/>
              <a:t>Multimeter</a:t>
            </a:r>
            <a:r>
              <a:rPr lang="en-US" sz="2400" dirty="0" smtClean="0"/>
              <a:t> to measure resistance. 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400" dirty="0"/>
              <a:t>Measure 5 </a:t>
            </a:r>
            <a:r>
              <a:rPr lang="en-US" sz="2400" dirty="0" smtClean="0"/>
              <a:t>different resistors</a:t>
            </a:r>
            <a:endParaRPr lang="en-US" sz="2400" dirty="0"/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400" dirty="0" smtClean="0"/>
              <a:t>Calculate expected value of 5 resistors in series and in parallel.</a:t>
            </a:r>
            <a:endParaRPr lang="en-US" sz="2400" dirty="0"/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400" dirty="0" smtClean="0"/>
              <a:t>Put resistors in series and then in parallel.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400" dirty="0" smtClean="0"/>
              <a:t>Measure the currents.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400" dirty="0" smtClean="0"/>
              <a:t>Compare calculated with measured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Equipment and Material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err="1" smtClean="0"/>
              <a:t>Multimeter</a:t>
            </a:r>
            <a:endParaRPr lang="en-US" sz="2000" dirty="0" smtClean="0"/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dirty="0" smtClean="0"/>
              <a:t>Resistors: 330</a:t>
            </a:r>
            <a:r>
              <a:rPr lang="el-GR" sz="2000" dirty="0" smtClean="0"/>
              <a:t>Ω</a:t>
            </a:r>
            <a:r>
              <a:rPr lang="en-US" sz="2000" dirty="0" smtClean="0"/>
              <a:t>, 820</a:t>
            </a:r>
            <a:r>
              <a:rPr lang="el-GR" sz="2000" dirty="0" smtClean="0"/>
              <a:t>Ω</a:t>
            </a:r>
            <a:r>
              <a:rPr lang="en-US" sz="2000" dirty="0" smtClean="0"/>
              <a:t>, 2.2k</a:t>
            </a:r>
            <a:r>
              <a:rPr lang="el-GR" sz="2000" dirty="0" smtClean="0"/>
              <a:t>Ω</a:t>
            </a:r>
            <a:r>
              <a:rPr lang="en-US" sz="2000" dirty="0" smtClean="0"/>
              <a:t>, 4.7 k</a:t>
            </a:r>
            <a:r>
              <a:rPr lang="el-GR" sz="2000" dirty="0"/>
              <a:t> </a:t>
            </a:r>
            <a:r>
              <a:rPr lang="el-GR" sz="2000" dirty="0" smtClean="0"/>
              <a:t>Ω</a:t>
            </a:r>
            <a:r>
              <a:rPr lang="en-US" sz="2000" dirty="0" smtClean="0"/>
              <a:t>, and 1.0 k</a:t>
            </a:r>
            <a:r>
              <a:rPr lang="el-GR" sz="2000" dirty="0" smtClean="0"/>
              <a:t>Ω</a:t>
            </a:r>
            <a:endParaRPr lang="en-US" sz="20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Research and </a:t>
            </a:r>
            <a:r>
              <a:rPr lang="en-US" sz="2800" b="1" dirty="0" smtClean="0"/>
              <a:t>Information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dirty="0" smtClean="0"/>
              <a:t>Review Ohm’s law power point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8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914400" y="152400"/>
            <a:ext cx="7772400" cy="1470025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2 - Resistors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DMM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Ohm’s Law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3078480" y="1371600"/>
            <a:ext cx="33897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dirty="0" smtClean="0"/>
              <a:t>Measurements</a:t>
            </a:r>
            <a:endParaRPr lang="en-US" sz="4000" b="1" u="sng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1687946"/>
              </p:ext>
            </p:extLst>
          </p:nvPr>
        </p:nvGraphicFramePr>
        <p:xfrm>
          <a:off x="990601" y="1981200"/>
          <a:ext cx="7543799" cy="23031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7941"/>
                <a:gridCol w="1347775"/>
                <a:gridCol w="1297859"/>
                <a:gridCol w="1329057"/>
                <a:gridCol w="1123145"/>
                <a:gridCol w="1198022"/>
              </a:tblGrid>
              <a:tr h="16242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R (Series)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Calculated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Measured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Max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Min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6242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330.00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325.13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346.50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313.50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Ohms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6242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820.00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818.1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861.00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779.00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Ohms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6242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2.2E+3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2162.2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2.3E+3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2.09E+3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Ohms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6242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4.7E+3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4598.8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4.9E+3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4.465E+3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Ohms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6242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1.0E+3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978.4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1.1E+3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950.00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Ohms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6242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6242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R1-3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3.35E+3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3.31E+3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3.52E+3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3.18E+3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Ohms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6242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R1-5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9.05E+3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8.88E+3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9.50E+3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8.60E+3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Ohms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6242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6242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IT (1-3)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1.5E-3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1.45E-3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1.5E-3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1.40E-3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6242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IT (1-5)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545.6E-6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499.13E-6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572.9E-6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518.4E-6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µA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6242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4.938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5378827"/>
              </p:ext>
            </p:extLst>
          </p:nvPr>
        </p:nvGraphicFramePr>
        <p:xfrm>
          <a:off x="990600" y="4419600"/>
          <a:ext cx="7467602" cy="23069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4042"/>
                <a:gridCol w="1271082"/>
                <a:gridCol w="1129850"/>
                <a:gridCol w="1129850"/>
                <a:gridCol w="1482928"/>
                <a:gridCol w="1129850"/>
              </a:tblGrid>
              <a:tr h="13481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 (Parallel)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Calculated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Measured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Max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Min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3481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330.00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325.13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346.50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313.50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Ohms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3481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820.00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818.1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861.00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779.00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Ohms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3481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2.2E+3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2162.2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2.3E+3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2.1E+3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Ohms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3481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4.7E+3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4598.8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4.9E+3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4.5E+3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Ohms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1.0E+3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978.4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1.1E+3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950.00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Ohms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3481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3481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R1-3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212.57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210.16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223.20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201.94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Ohms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3481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R1-4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203.37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200.93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213.54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193.20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Ohms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3481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3481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IT (1-3)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23.2E-3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22.31E-3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24.4E-3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22.1E-3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3481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IT (1-4)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24.3E-3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23.29E-3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25.5E-3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23.07E-3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3481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4.938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353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21771"/>
            <a:ext cx="4495800" cy="827314"/>
          </a:xfrm>
        </p:spPr>
        <p:txBody>
          <a:bodyPr/>
          <a:lstStyle/>
          <a:p>
            <a:r>
              <a:rPr lang="en-US" dirty="0" smtClean="0"/>
              <a:t>In Series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4" t="16072" r="21645" b="16072"/>
          <a:stretch/>
        </p:blipFill>
        <p:spPr>
          <a:xfrm rot="5400000">
            <a:off x="1192013" y="1110554"/>
            <a:ext cx="3548927" cy="30477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54741" y="773816"/>
            <a:ext cx="3570696" cy="36994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7" t="10138" r="51975" b="16941"/>
          <a:stretch/>
        </p:blipFill>
        <p:spPr>
          <a:xfrm rot="5400000">
            <a:off x="3597727" y="3793672"/>
            <a:ext cx="1567544" cy="3276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451D-3B5E-4FB2-B7FC-116D0009F24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82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6F7C.tm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ptA91B.tm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ppt6F7C.tmp</Template>
  <TotalTime>1138</TotalTime>
  <Words>3499</Words>
  <Application>Microsoft Office PowerPoint</Application>
  <PresentationFormat>On-screen Show (4:3)</PresentationFormat>
  <Paragraphs>1268</Paragraphs>
  <Slides>67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67</vt:i4>
      </vt:variant>
    </vt:vector>
  </HeadingPairs>
  <TitlesOfParts>
    <vt:vector size="74" baseType="lpstr">
      <vt:lpstr>Arial</vt:lpstr>
      <vt:lpstr>Bauhaus 93</vt:lpstr>
      <vt:lpstr>Calibri</vt:lpstr>
      <vt:lpstr>Times New Roman</vt:lpstr>
      <vt:lpstr>Wingdings</vt:lpstr>
      <vt:lpstr>ppt6F7C.tmp</vt:lpstr>
      <vt:lpstr>pptA91B.tmp</vt:lpstr>
      <vt:lpstr>PowerPoint Presentation</vt:lpstr>
      <vt:lpstr>Labs</vt:lpstr>
      <vt:lpstr>Lab 1 - Test Equipment Intro and Resistors</vt:lpstr>
      <vt:lpstr>Testing Resistors</vt:lpstr>
      <vt:lpstr>Measuring Resistors</vt:lpstr>
      <vt:lpstr>PowerPoint Presentation</vt:lpstr>
      <vt:lpstr>Lab 2 - Resistors, DMM  and Ohm’s Law</vt:lpstr>
      <vt:lpstr>Lab 2 - Resistors, DMM  and Ohm’s Law</vt:lpstr>
      <vt:lpstr>In Series</vt:lpstr>
      <vt:lpstr>PowerPoint Presentation</vt:lpstr>
      <vt:lpstr>Lab 2 - Resistors, DMM  and Ohm’s Law</vt:lpstr>
      <vt:lpstr>Lab 3 - Resistors, Multisim and Ohm’s Law</vt:lpstr>
      <vt:lpstr>Lab 3 - Resistors, Multisim and Ohm’s Law</vt:lpstr>
      <vt:lpstr>Multisim vs Measured</vt:lpstr>
      <vt:lpstr>Lab 3 - Resistors, Multisim and Ohm’s Law</vt:lpstr>
      <vt:lpstr>Lab 4 Test Equipment Basics</vt:lpstr>
      <vt:lpstr>Lab 4 Test Equipment Basics</vt:lpstr>
      <vt:lpstr>Lab 4 Test Equipment Basics</vt:lpstr>
      <vt:lpstr>Lab 4 Test Equipment Basics</vt:lpstr>
      <vt:lpstr>Lab 4 Test Equipment Basics</vt:lpstr>
      <vt:lpstr>Lab 4</vt:lpstr>
      <vt:lpstr>Lab 4 Test Equipment Basics</vt:lpstr>
      <vt:lpstr>Lab 5 - Test Equipment, Capacitors, and Inductors</vt:lpstr>
      <vt:lpstr>PowerPoint Presentation</vt:lpstr>
      <vt:lpstr>PowerPoint Presentation</vt:lpstr>
      <vt:lpstr>Lab 6 – Learn to Solder</vt:lpstr>
      <vt:lpstr>Lab 6 – Learn to Solder</vt:lpstr>
      <vt:lpstr>Lab 6 – Learn to Solder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Alcides Segovia</dc:creator>
  <cp:lastModifiedBy>Alcides Segovia</cp:lastModifiedBy>
  <cp:revision>103</cp:revision>
  <dcterms:created xsi:type="dcterms:W3CDTF">2014-12-06T12:20:51Z</dcterms:created>
  <dcterms:modified xsi:type="dcterms:W3CDTF">2015-05-07T01:21:49Z</dcterms:modified>
</cp:coreProperties>
</file>